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3"/>
    <p:sldId id="257" r:id="rId64"/>
    <p:sldId id="258" r:id="rId65"/>
    <p:sldId id="259" r:id="rId66"/>
    <p:sldId id="260" r:id="rId67"/>
    <p:sldId id="261" r:id="rId68"/>
    <p:sldId id="262" r:id="rId69"/>
    <p:sldId id="263" r:id="rId70"/>
    <p:sldId id="264" r:id="rId71"/>
    <p:sldId id="265" r:id="rId72"/>
    <p:sldId id="266" r:id="rId73"/>
    <p:sldId id="267" r:id="rId74"/>
    <p:sldId id="268" r:id="rId75"/>
    <p:sldId id="269" r:id="rId76"/>
    <p:sldId id="270" r:id="rId77"/>
    <p:sldId id="271" r:id="rId78"/>
    <p:sldId id="272" r:id="rId79"/>
    <p:sldId id="273" r:id="rId80"/>
    <p:sldId id="274" r:id="rId81"/>
    <p:sldId id="275" r:id="rId82"/>
    <p:sldId id="276" r:id="rId83"/>
    <p:sldId id="277" r:id="rId84"/>
    <p:sldId id="278" r:id="rId85"/>
    <p:sldId id="279" r:id="rId86"/>
    <p:sldId id="280" r:id="rId87"/>
    <p:sldId id="281" r:id="rId88"/>
    <p:sldId id="282" r:id="rId89"/>
    <p:sldId id="283" r:id="rId90"/>
    <p:sldId id="284" r:id="rId91"/>
    <p:sldId id="285" r:id="rId92"/>
    <p:sldId id="286" r:id="rId93"/>
    <p:sldId id="287" r:id="rId94"/>
    <p:sldId id="288" r:id="rId95"/>
    <p:sldId id="289" r:id="rId96"/>
    <p:sldId id="290" r:id="rId97"/>
    <p:sldId id="291" r:id="rId98"/>
    <p:sldId id="292" r:id="rId99"/>
    <p:sldId id="293" r:id="rId100"/>
    <p:sldId id="294" r:id="rId101"/>
    <p:sldId id="295" r:id="rId102"/>
    <p:sldId id="296" r:id="rId103"/>
    <p:sldId id="297" r:id="rId104"/>
    <p:sldId id="298" r:id="rId105"/>
    <p:sldId id="299" r:id="rId106"/>
    <p:sldId id="300" r:id="rId107"/>
    <p:sldId id="301" r:id="rId108"/>
    <p:sldId id="302" r:id="rId109"/>
    <p:sldId id="303" r:id="rId110"/>
    <p:sldId id="304" r:id="rId111"/>
    <p:sldId id="305" r:id="rId112"/>
    <p:sldId id="306" r:id="rId113"/>
    <p:sldId id="307" r:id="rId114"/>
    <p:sldId id="308" r:id="rId115"/>
    <p:sldId id="309" r:id="rId116"/>
    <p:sldId id="310" r:id="rId117"/>
    <p:sldId id="311" r:id="rId118"/>
    <p:sldId id="312" r:id="rId119"/>
    <p:sldId id="313" r:id="rId120"/>
    <p:sldId id="314" r:id="rId121"/>
    <p:sldId id="315" r:id="rId122"/>
    <p:sldId id="316" r:id="rId123"/>
    <p:sldId id="317" r:id="rId124"/>
    <p:sldId id="318" r:id="rId1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Garet" charset="1" panose="00000000000000000000"/>
      <p:regular r:id="rId18"/>
    </p:embeddedFont>
    <p:embeddedFont>
      <p:font typeface="Garet Bold" charset="1" panose="00000000000000000000"/>
      <p:regular r:id="rId19"/>
    </p:embeddedFont>
    <p:embeddedFont>
      <p:font typeface="Garet Italics" charset="1" panose="00000000000000000000"/>
      <p:regular r:id="rId20"/>
    </p:embeddedFont>
    <p:embeddedFont>
      <p:font typeface="Garet Bold Italics" charset="1" panose="00000000000000000000"/>
      <p:regular r:id="rId21"/>
    </p:embeddedFont>
    <p:embeddedFont>
      <p:font typeface="Garet Light" charset="1" panose="00000000000000000000"/>
      <p:regular r:id="rId22"/>
    </p:embeddedFont>
    <p:embeddedFont>
      <p:font typeface="Garet Ultra-Bold" charset="1" panose="00000000000000000000"/>
      <p:regular r:id="rId23"/>
    </p:embeddedFont>
    <p:embeddedFont>
      <p:font typeface="Garet Ultra-Bold Italics" charset="1" panose="00000000000000000000"/>
      <p:regular r:id="rId24"/>
    </p:embeddedFont>
    <p:embeddedFont>
      <p:font typeface="Garet Heavy" charset="1" panose="00000000000000000000"/>
      <p:regular r:id="rId25"/>
    </p:embeddedFont>
    <p:embeddedFont>
      <p:font typeface="Garet Heavy Italics" charset="1" panose="00000000000000000000"/>
      <p:regular r:id="rId26"/>
    </p:embeddedFont>
    <p:embeddedFont>
      <p:font typeface="Now" charset="1" panose="00000500000000000000"/>
      <p:regular r:id="rId27"/>
    </p:embeddedFont>
    <p:embeddedFont>
      <p:font typeface="Now Bold" charset="1" panose="00000800000000000000"/>
      <p:regular r:id="rId28"/>
    </p:embeddedFont>
    <p:embeddedFont>
      <p:font typeface="Now Thin" charset="1" panose="00000300000000000000"/>
      <p:regular r:id="rId29"/>
    </p:embeddedFont>
    <p:embeddedFont>
      <p:font typeface="Now Light" charset="1" panose="00000400000000000000"/>
      <p:regular r:id="rId30"/>
    </p:embeddedFont>
    <p:embeddedFont>
      <p:font typeface="Now Medium" charset="1" panose="00000600000000000000"/>
      <p:regular r:id="rId31"/>
    </p:embeddedFont>
    <p:embeddedFont>
      <p:font typeface="Now Heavy" charset="1" panose="00000A00000000000000"/>
      <p:regular r:id="rId32"/>
    </p:embeddedFont>
    <p:embeddedFont>
      <p:font typeface="Open Sauce" charset="1" panose="00000500000000000000"/>
      <p:regular r:id="rId33"/>
    </p:embeddedFont>
    <p:embeddedFont>
      <p:font typeface="Open Sauce Bold" charset="1" panose="00000800000000000000"/>
      <p:regular r:id="rId34"/>
    </p:embeddedFont>
    <p:embeddedFont>
      <p:font typeface="Open Sauce Italics" charset="1" panose="00000500000000000000"/>
      <p:regular r:id="rId35"/>
    </p:embeddedFont>
    <p:embeddedFont>
      <p:font typeface="Open Sauce Bold Italics" charset="1" panose="00000800000000000000"/>
      <p:regular r:id="rId36"/>
    </p:embeddedFont>
    <p:embeddedFont>
      <p:font typeface="Open Sauce Light" charset="1" panose="00000400000000000000"/>
      <p:regular r:id="rId37"/>
    </p:embeddedFont>
    <p:embeddedFont>
      <p:font typeface="Open Sauce Light Italics" charset="1" panose="00000400000000000000"/>
      <p:regular r:id="rId38"/>
    </p:embeddedFont>
    <p:embeddedFont>
      <p:font typeface="Open Sauce Medium" charset="1" panose="00000600000000000000"/>
      <p:regular r:id="rId39"/>
    </p:embeddedFont>
    <p:embeddedFont>
      <p:font typeface="Open Sauce Medium Italics" charset="1" panose="00000600000000000000"/>
      <p:regular r:id="rId40"/>
    </p:embeddedFont>
    <p:embeddedFont>
      <p:font typeface="Open Sauce Semi-Bold" charset="1" panose="00000700000000000000"/>
      <p:regular r:id="rId41"/>
    </p:embeddedFont>
    <p:embeddedFont>
      <p:font typeface="Open Sauce Semi-Bold Italics" charset="1" panose="00000700000000000000"/>
      <p:regular r:id="rId42"/>
    </p:embeddedFont>
    <p:embeddedFont>
      <p:font typeface="Open Sauce Heavy" charset="1" panose="00000A00000000000000"/>
      <p:regular r:id="rId43"/>
    </p:embeddedFont>
    <p:embeddedFont>
      <p:font typeface="Open Sauce Heavy Italics" charset="1" panose="00000A00000000000000"/>
      <p:regular r:id="rId44"/>
    </p:embeddedFont>
    <p:embeddedFont>
      <p:font typeface="Montserrat" charset="1" panose="00000500000000000000"/>
      <p:regular r:id="rId45"/>
    </p:embeddedFont>
    <p:embeddedFont>
      <p:font typeface="Montserrat Bold" charset="1" panose="00000800000000000000"/>
      <p:regular r:id="rId46"/>
    </p:embeddedFont>
    <p:embeddedFont>
      <p:font typeface="Montserrat Italics" charset="1" panose="00000500000000000000"/>
      <p:regular r:id="rId47"/>
    </p:embeddedFont>
    <p:embeddedFont>
      <p:font typeface="Montserrat Bold Italics" charset="1" panose="00000800000000000000"/>
      <p:regular r:id="rId48"/>
    </p:embeddedFont>
    <p:embeddedFont>
      <p:font typeface="Montserrat Thin" charset="1" panose="00000300000000000000"/>
      <p:regular r:id="rId49"/>
    </p:embeddedFont>
    <p:embeddedFont>
      <p:font typeface="Montserrat Thin Italics" charset="1" panose="00000300000000000000"/>
      <p:regular r:id="rId50"/>
    </p:embeddedFont>
    <p:embeddedFont>
      <p:font typeface="Montserrat Extra-Light" charset="1" panose="00000300000000000000"/>
      <p:regular r:id="rId51"/>
    </p:embeddedFont>
    <p:embeddedFont>
      <p:font typeface="Montserrat Extra-Light Italics" charset="1" panose="00000300000000000000"/>
      <p:regular r:id="rId52"/>
    </p:embeddedFont>
    <p:embeddedFont>
      <p:font typeface="Montserrat Light" charset="1" panose="00000400000000000000"/>
      <p:regular r:id="rId53"/>
    </p:embeddedFont>
    <p:embeddedFont>
      <p:font typeface="Montserrat Light Italics" charset="1" panose="00000400000000000000"/>
      <p:regular r:id="rId54"/>
    </p:embeddedFont>
    <p:embeddedFont>
      <p:font typeface="Montserrat Medium" charset="1" panose="00000600000000000000"/>
      <p:regular r:id="rId55"/>
    </p:embeddedFont>
    <p:embeddedFont>
      <p:font typeface="Montserrat Medium Italics" charset="1" panose="00000600000000000000"/>
      <p:regular r:id="rId56"/>
    </p:embeddedFont>
    <p:embeddedFont>
      <p:font typeface="Montserrat Semi-Bold" charset="1" panose="00000700000000000000"/>
      <p:regular r:id="rId57"/>
    </p:embeddedFont>
    <p:embeddedFont>
      <p:font typeface="Montserrat Semi-Bold Italics" charset="1" panose="00000700000000000000"/>
      <p:regular r:id="rId58"/>
    </p:embeddedFont>
    <p:embeddedFont>
      <p:font typeface="Montserrat Ultra-Bold" charset="1" panose="00000900000000000000"/>
      <p:regular r:id="rId59"/>
    </p:embeddedFont>
    <p:embeddedFont>
      <p:font typeface="Montserrat Ultra-Bold Italics" charset="1" panose="00000900000000000000"/>
      <p:regular r:id="rId60"/>
    </p:embeddedFont>
    <p:embeddedFont>
      <p:font typeface="Montserrat Heavy" charset="1" panose="00000A00000000000000"/>
      <p:regular r:id="rId61"/>
    </p:embeddedFont>
    <p:embeddedFont>
      <p:font typeface="Montserrat Heavy Italics" charset="1" panose="00000A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00" Target="slides/slide38.xml" Type="http://schemas.openxmlformats.org/officeDocument/2006/relationships/slide"/><Relationship Id="rId101" Target="slides/slide39.xml" Type="http://schemas.openxmlformats.org/officeDocument/2006/relationships/slide"/><Relationship Id="rId102" Target="slides/slide40.xml" Type="http://schemas.openxmlformats.org/officeDocument/2006/relationships/slide"/><Relationship Id="rId103" Target="slides/slide41.xml" Type="http://schemas.openxmlformats.org/officeDocument/2006/relationships/slide"/><Relationship Id="rId104" Target="slides/slide42.xml" Type="http://schemas.openxmlformats.org/officeDocument/2006/relationships/slide"/><Relationship Id="rId105" Target="slides/slide43.xml" Type="http://schemas.openxmlformats.org/officeDocument/2006/relationships/slide"/><Relationship Id="rId106" Target="slides/slide44.xml" Type="http://schemas.openxmlformats.org/officeDocument/2006/relationships/slide"/><Relationship Id="rId107" Target="slides/slide45.xml" Type="http://schemas.openxmlformats.org/officeDocument/2006/relationships/slide"/><Relationship Id="rId108" Target="slides/slide46.xml" Type="http://schemas.openxmlformats.org/officeDocument/2006/relationships/slide"/><Relationship Id="rId109" Target="slides/slide47.xml" Type="http://schemas.openxmlformats.org/officeDocument/2006/relationships/slide"/><Relationship Id="rId11" Target="fonts/font11.fntdata" Type="http://schemas.openxmlformats.org/officeDocument/2006/relationships/font"/><Relationship Id="rId110" Target="slides/slide48.xml" Type="http://schemas.openxmlformats.org/officeDocument/2006/relationships/slide"/><Relationship Id="rId111" Target="slides/slide49.xml" Type="http://schemas.openxmlformats.org/officeDocument/2006/relationships/slide"/><Relationship Id="rId112" Target="slides/slide50.xml" Type="http://schemas.openxmlformats.org/officeDocument/2006/relationships/slide"/><Relationship Id="rId113" Target="slides/slide51.xml" Type="http://schemas.openxmlformats.org/officeDocument/2006/relationships/slide"/><Relationship Id="rId114" Target="slides/slide52.xml" Type="http://schemas.openxmlformats.org/officeDocument/2006/relationships/slide"/><Relationship Id="rId115" Target="slides/slide53.xml" Type="http://schemas.openxmlformats.org/officeDocument/2006/relationships/slide"/><Relationship Id="rId116" Target="slides/slide54.xml" Type="http://schemas.openxmlformats.org/officeDocument/2006/relationships/slide"/><Relationship Id="rId117" Target="slides/slide55.xml" Type="http://schemas.openxmlformats.org/officeDocument/2006/relationships/slide"/><Relationship Id="rId118" Target="slides/slide56.xml" Type="http://schemas.openxmlformats.org/officeDocument/2006/relationships/slide"/><Relationship Id="rId119" Target="slides/slide57.xml" Type="http://schemas.openxmlformats.org/officeDocument/2006/relationships/slide"/><Relationship Id="rId12" Target="fonts/font12.fntdata" Type="http://schemas.openxmlformats.org/officeDocument/2006/relationships/font"/><Relationship Id="rId120" Target="slides/slide58.xml" Type="http://schemas.openxmlformats.org/officeDocument/2006/relationships/slide"/><Relationship Id="rId121" Target="slides/slide59.xml" Type="http://schemas.openxmlformats.org/officeDocument/2006/relationships/slide"/><Relationship Id="rId122" Target="slides/slide60.xml" Type="http://schemas.openxmlformats.org/officeDocument/2006/relationships/slide"/><Relationship Id="rId123" Target="slides/slide61.xml" Type="http://schemas.openxmlformats.org/officeDocument/2006/relationships/slide"/><Relationship Id="rId124" Target="slides/slide62.xml" Type="http://schemas.openxmlformats.org/officeDocument/2006/relationships/slide"/><Relationship Id="rId125" Target="slides/slide63.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slides/slide1.xml" Type="http://schemas.openxmlformats.org/officeDocument/2006/relationships/slide"/><Relationship Id="rId64" Target="slides/slide2.xml" Type="http://schemas.openxmlformats.org/officeDocument/2006/relationships/slide"/><Relationship Id="rId65" Target="slides/slide3.xml" Type="http://schemas.openxmlformats.org/officeDocument/2006/relationships/slide"/><Relationship Id="rId66" Target="slides/slide4.xml" Type="http://schemas.openxmlformats.org/officeDocument/2006/relationships/slide"/><Relationship Id="rId67" Target="slides/slide5.xml" Type="http://schemas.openxmlformats.org/officeDocument/2006/relationships/slide"/><Relationship Id="rId68" Target="slides/slide6.xml" Type="http://schemas.openxmlformats.org/officeDocument/2006/relationships/slide"/><Relationship Id="rId69" Target="slides/slide7.xml" Type="http://schemas.openxmlformats.org/officeDocument/2006/relationships/slide"/><Relationship Id="rId7" Target="fonts/font7.fntdata" Type="http://schemas.openxmlformats.org/officeDocument/2006/relationships/font"/><Relationship Id="rId70" Target="slides/slide8.xml" Type="http://schemas.openxmlformats.org/officeDocument/2006/relationships/slide"/><Relationship Id="rId71" Target="slides/slide9.xml" Type="http://schemas.openxmlformats.org/officeDocument/2006/relationships/slide"/><Relationship Id="rId72" Target="slides/slide10.xml" Type="http://schemas.openxmlformats.org/officeDocument/2006/relationships/slide"/><Relationship Id="rId73" Target="slides/slide11.xml" Type="http://schemas.openxmlformats.org/officeDocument/2006/relationships/slide"/><Relationship Id="rId74" Target="slides/slide12.xml" Type="http://schemas.openxmlformats.org/officeDocument/2006/relationships/slide"/><Relationship Id="rId75" Target="slides/slide13.xml" Type="http://schemas.openxmlformats.org/officeDocument/2006/relationships/slide"/><Relationship Id="rId76" Target="slides/slide14.xml" Type="http://schemas.openxmlformats.org/officeDocument/2006/relationships/slide"/><Relationship Id="rId77" Target="slides/slide15.xml" Type="http://schemas.openxmlformats.org/officeDocument/2006/relationships/slide"/><Relationship Id="rId78" Target="slides/slide16.xml" Type="http://schemas.openxmlformats.org/officeDocument/2006/relationships/slide"/><Relationship Id="rId79" Target="slides/slide17.xml" Type="http://schemas.openxmlformats.org/officeDocument/2006/relationships/slide"/><Relationship Id="rId8" Target="fonts/font8.fntdata" Type="http://schemas.openxmlformats.org/officeDocument/2006/relationships/font"/><Relationship Id="rId80" Target="slides/slide18.xml" Type="http://schemas.openxmlformats.org/officeDocument/2006/relationships/slide"/><Relationship Id="rId81" Target="slides/slide19.xml" Type="http://schemas.openxmlformats.org/officeDocument/2006/relationships/slide"/><Relationship Id="rId82" Target="slides/slide20.xml" Type="http://schemas.openxmlformats.org/officeDocument/2006/relationships/slide"/><Relationship Id="rId83" Target="slides/slide21.xml" Type="http://schemas.openxmlformats.org/officeDocument/2006/relationships/slide"/><Relationship Id="rId84" Target="slides/slide22.xml" Type="http://schemas.openxmlformats.org/officeDocument/2006/relationships/slide"/><Relationship Id="rId85" Target="slides/slide23.xml" Type="http://schemas.openxmlformats.org/officeDocument/2006/relationships/slide"/><Relationship Id="rId86" Target="slides/slide24.xml" Type="http://schemas.openxmlformats.org/officeDocument/2006/relationships/slide"/><Relationship Id="rId87" Target="slides/slide25.xml" Type="http://schemas.openxmlformats.org/officeDocument/2006/relationships/slide"/><Relationship Id="rId88" Target="slides/slide26.xml" Type="http://schemas.openxmlformats.org/officeDocument/2006/relationships/slide"/><Relationship Id="rId89" Target="slides/slide27.xml" Type="http://schemas.openxmlformats.org/officeDocument/2006/relationships/slide"/><Relationship Id="rId9" Target="fonts/font9.fntdata" Type="http://schemas.openxmlformats.org/officeDocument/2006/relationships/font"/><Relationship Id="rId90" Target="slides/slide28.xml" Type="http://schemas.openxmlformats.org/officeDocument/2006/relationships/slide"/><Relationship Id="rId91" Target="slides/slide29.xml" Type="http://schemas.openxmlformats.org/officeDocument/2006/relationships/slide"/><Relationship Id="rId92" Target="slides/slide30.xml" Type="http://schemas.openxmlformats.org/officeDocument/2006/relationships/slide"/><Relationship Id="rId93" Target="slides/slide31.xml" Type="http://schemas.openxmlformats.org/officeDocument/2006/relationships/slide"/><Relationship Id="rId94" Target="slides/slide32.xml" Type="http://schemas.openxmlformats.org/officeDocument/2006/relationships/slide"/><Relationship Id="rId95" Target="slides/slide33.xml" Type="http://schemas.openxmlformats.org/officeDocument/2006/relationships/slide"/><Relationship Id="rId96" Target="slides/slide34.xml" Type="http://schemas.openxmlformats.org/officeDocument/2006/relationships/slide"/><Relationship Id="rId97" Target="slides/slide35.xml" Type="http://schemas.openxmlformats.org/officeDocument/2006/relationships/slide"/><Relationship Id="rId98" Target="slides/slide36.xml" Type="http://schemas.openxmlformats.org/officeDocument/2006/relationships/slide"/><Relationship Id="rId99" Target="slides/slide37.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1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47.png" Type="http://schemas.openxmlformats.org/officeDocument/2006/relationships/image"/><Relationship Id="rId5" Target="../media/image4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0.png" Type="http://schemas.openxmlformats.org/officeDocument/2006/relationships/image"/><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11" Target="../media/image80.png" Type="http://schemas.openxmlformats.org/officeDocument/2006/relationships/image"/><Relationship Id="rId12" Target="../media/image81.svg" Type="http://schemas.openxmlformats.org/officeDocument/2006/relationships/image"/><Relationship Id="rId2" Target="../media/image71.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 Id="rId9" Target="../media/image7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8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svg" Type="http://schemas.openxmlformats.org/officeDocument/2006/relationships/image"/><Relationship Id="rId2" Target="../media/image85.png" Type="http://schemas.openxmlformats.org/officeDocument/2006/relationships/image"/><Relationship Id="rId3" Target="../media/image86.sv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3.png" Type="http://schemas.openxmlformats.org/officeDocument/2006/relationships/image"/><Relationship Id="rId11" Target="../media/image94.svg" Type="http://schemas.openxmlformats.org/officeDocument/2006/relationships/image"/><Relationship Id="rId2" Target="../media/image85.png" Type="http://schemas.openxmlformats.org/officeDocument/2006/relationships/image"/><Relationship Id="rId3" Target="../media/image86.svg" Type="http://schemas.openxmlformats.org/officeDocument/2006/relationships/image"/><Relationship Id="rId4" Target="../media/image87.png" Type="http://schemas.openxmlformats.org/officeDocument/2006/relationships/image"/><Relationship Id="rId5" Target="../media/image88.sv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 Id="rId8" Target="../media/image91.png" Type="http://schemas.openxmlformats.org/officeDocument/2006/relationships/image"/><Relationship Id="rId9" Target="../media/image9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svg" Type="http://schemas.openxmlformats.org/officeDocument/2006/relationships/image"/><Relationship Id="rId2" Target="../media/image95.png" Type="http://schemas.openxmlformats.org/officeDocument/2006/relationships/image"/><Relationship Id="rId3" Target="../media/image96.svg" Type="http://schemas.openxmlformats.org/officeDocument/2006/relationships/image"/><Relationship Id="rId4" Target="../media/image36.png" Type="http://schemas.openxmlformats.org/officeDocument/2006/relationships/image"/><Relationship Id="rId5" Target="../media/image97.png" Type="http://schemas.openxmlformats.org/officeDocument/2006/relationships/image"/><Relationship Id="rId6" Target="../media/image98.svg" Type="http://schemas.openxmlformats.org/officeDocument/2006/relationships/image"/><Relationship Id="rId7" Target="../media/image99.png" Type="http://schemas.openxmlformats.org/officeDocument/2006/relationships/image"/><Relationship Id="rId8" Target="../media/image100.svg" Type="http://schemas.openxmlformats.org/officeDocument/2006/relationships/image"/><Relationship Id="rId9" Target="../media/image10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2.svg" Type="http://schemas.openxmlformats.org/officeDocument/2006/relationships/image"/><Relationship Id="rId2" Target="../media/image95.png" Type="http://schemas.openxmlformats.org/officeDocument/2006/relationships/image"/><Relationship Id="rId3" Target="../media/image96.svg" Type="http://schemas.openxmlformats.org/officeDocument/2006/relationships/image"/><Relationship Id="rId4" Target="../media/image36.png" Type="http://schemas.openxmlformats.org/officeDocument/2006/relationships/image"/><Relationship Id="rId5" Target="../media/image103.png" Type="http://schemas.openxmlformats.org/officeDocument/2006/relationships/image"/><Relationship Id="rId6" Target="../media/image104.svg" Type="http://schemas.openxmlformats.org/officeDocument/2006/relationships/image"/><Relationship Id="rId7" Target="../media/image99.png" Type="http://schemas.openxmlformats.org/officeDocument/2006/relationships/image"/><Relationship Id="rId8" Target="../media/image100.svg" Type="http://schemas.openxmlformats.org/officeDocument/2006/relationships/image"/><Relationship Id="rId9" Target="../media/image101.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10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108.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109.jpeg" Type="http://schemas.openxmlformats.org/officeDocument/2006/relationships/image"/><Relationship Id="rId6" Target="../media/image110.jpeg" Type="http://schemas.openxmlformats.org/officeDocument/2006/relationships/image"/><Relationship Id="rId7" Target="../media/image11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2.png" Type="http://schemas.openxmlformats.org/officeDocument/2006/relationships/image"/><Relationship Id="rId3" Target="../media/image11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36.png" Type="http://schemas.openxmlformats.org/officeDocument/2006/relationships/image"/><Relationship Id="rId5" Target="../media/image114.jpeg" Type="http://schemas.openxmlformats.org/officeDocument/2006/relationships/image"/><Relationship Id="rId6" Target="../media/image11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11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svg" Type="http://schemas.openxmlformats.org/officeDocument/2006/relationships/image"/><Relationship Id="rId4" Target="../media/image117.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8.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1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11" Target="../media/image80.png" Type="http://schemas.openxmlformats.org/officeDocument/2006/relationships/image"/><Relationship Id="rId12" Target="../media/image81.svg" Type="http://schemas.openxmlformats.org/officeDocument/2006/relationships/image"/><Relationship Id="rId2" Target="../media/image71.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120.png" Type="http://schemas.openxmlformats.org/officeDocument/2006/relationships/image"/><Relationship Id="rId6" Target="../media/image121.sv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 Id="rId9" Target="../media/image7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120.png" Type="http://schemas.openxmlformats.org/officeDocument/2006/relationships/image"/><Relationship Id="rId6" Target="../media/image121.sv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2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 Id="rId3" Target="../media/image124.svg" Type="http://schemas.openxmlformats.org/officeDocument/2006/relationships/image"/><Relationship Id="rId4" Target="../media/image125.png" Type="http://schemas.openxmlformats.org/officeDocument/2006/relationships/image"/><Relationship Id="rId5" Target="../media/image126.svg" Type="http://schemas.openxmlformats.org/officeDocument/2006/relationships/image"/><Relationship Id="rId6" Target="../media/image12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jpeg" Type="http://schemas.openxmlformats.org/officeDocument/2006/relationships/image"/><Relationship Id="rId3" Target="../media/image129.png" Type="http://schemas.openxmlformats.org/officeDocument/2006/relationships/image"/><Relationship Id="rId4" Target="../media/image130.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jpeg" Type="http://schemas.openxmlformats.org/officeDocument/2006/relationships/image"/><Relationship Id="rId3" Target="../media/image129.png" Type="http://schemas.openxmlformats.org/officeDocument/2006/relationships/image"/><Relationship Id="rId4" Target="../media/image130.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jpeg" Type="http://schemas.openxmlformats.org/officeDocument/2006/relationships/image"/><Relationship Id="rId3" Target="../media/image129.png" Type="http://schemas.openxmlformats.org/officeDocument/2006/relationships/image"/><Relationship Id="rId4" Target="../media/image130.svg" Type="http://schemas.openxmlformats.org/officeDocument/2006/relationships/image"/><Relationship Id="rId5" Target="../media/image131.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jpeg" Type="http://schemas.openxmlformats.org/officeDocument/2006/relationships/image"/><Relationship Id="rId3" Target="../media/image129.png" Type="http://schemas.openxmlformats.org/officeDocument/2006/relationships/image"/><Relationship Id="rId4" Target="../media/image130.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8.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61.png" Type="http://schemas.openxmlformats.org/officeDocument/2006/relationships/image"/><Relationship Id="rId6" Target="../media/image62.svg" Type="http://schemas.openxmlformats.org/officeDocument/2006/relationships/image"/><Relationship Id="rId7" Target="../media/image132.png" Type="http://schemas.openxmlformats.org/officeDocument/2006/relationships/image"/><Relationship Id="rId8" Target="../media/image133.sv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4.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35.png" Type="http://schemas.openxmlformats.org/officeDocument/2006/relationships/image"/><Relationship Id="rId8" Target="../media/image136.sv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7.png" Type="http://schemas.openxmlformats.org/officeDocument/2006/relationships/image"/><Relationship Id="rId3" Target="../media/image138.png" Type="http://schemas.openxmlformats.org/officeDocument/2006/relationships/image"/><Relationship Id="rId4" Target="../media/image139.png" Type="http://schemas.openxmlformats.org/officeDocument/2006/relationships/image"/><Relationship Id="rId5" Target="../media/image140.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 Id="rId3" Target="../media/image130.svg" Type="http://schemas.openxmlformats.org/officeDocument/2006/relationships/image"/><Relationship Id="rId4" Target="../media/image14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 Id="rId3" Target="../media/image130.svg" Type="http://schemas.openxmlformats.org/officeDocument/2006/relationships/image"/><Relationship Id="rId4" Target="../media/image14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 Id="rId3" Target="../media/image130.svg" Type="http://schemas.openxmlformats.org/officeDocument/2006/relationships/image"/><Relationship Id="rId4" Target="../media/image14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9.png" Type="http://schemas.openxmlformats.org/officeDocument/2006/relationships/image"/><Relationship Id="rId3" Target="../media/image130.svg" Type="http://schemas.openxmlformats.org/officeDocument/2006/relationships/image"/><Relationship Id="rId4" Target="../media/image14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45.png" Type="http://schemas.openxmlformats.org/officeDocument/2006/relationships/image"/><Relationship Id="rId5" Target="../media/image146.svg" Type="http://schemas.openxmlformats.org/officeDocument/2006/relationships/image"/><Relationship Id="rId6" Target="../media/image147.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145.png" Type="http://schemas.openxmlformats.org/officeDocument/2006/relationships/image"/><Relationship Id="rId5" Target="../media/image146.svg" Type="http://schemas.openxmlformats.org/officeDocument/2006/relationships/image"/><Relationship Id="rId6" Target="../media/image148.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5.png" Type="http://schemas.openxmlformats.org/officeDocument/2006/relationships/image"/><Relationship Id="rId3" Target="../media/image126.svg" Type="http://schemas.openxmlformats.org/officeDocument/2006/relationships/image"/><Relationship Id="rId4" Target="../media/image149.png" Type="http://schemas.openxmlformats.org/officeDocument/2006/relationships/image"/><Relationship Id="rId5" Target="../media/image150.svg" Type="http://schemas.openxmlformats.org/officeDocument/2006/relationships/image"/><Relationship Id="rId6" Target="../media/image151.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2.png" Type="http://schemas.openxmlformats.org/officeDocument/2006/relationships/image"/><Relationship Id="rId3" Target="../media/image153.sv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3.png" Type="http://schemas.openxmlformats.org/officeDocument/2006/relationships/image"/><Relationship Id="rId3" Target="../media/image124.svg" Type="http://schemas.openxmlformats.org/officeDocument/2006/relationships/image"/><Relationship Id="rId4" Target="../media/image125.png" Type="http://schemas.openxmlformats.org/officeDocument/2006/relationships/image"/><Relationship Id="rId5" Target="../media/image126.svg" Type="http://schemas.openxmlformats.org/officeDocument/2006/relationships/image"/><Relationship Id="rId6" Target="../media/image154.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5.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36.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3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7.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 Id="rId4" Target="../media/image36.png" Type="http://schemas.openxmlformats.org/officeDocument/2006/relationships/image"/></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png" Type="http://schemas.openxmlformats.org/officeDocument/2006/relationships/image"/><Relationship Id="rId3" Target="../media/image106.svg" Type="http://schemas.openxmlformats.org/officeDocument/2006/relationships/image"/><Relationship Id="rId4" Target="../media/image156.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7.jpe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605A56"/>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4948" t="0" r="-54179" b="0"/>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028700" y="4313996"/>
            <a:ext cx="3852078" cy="2407549"/>
          </a:xfrm>
          <a:custGeom>
            <a:avLst/>
            <a:gdLst/>
            <a:ahLst/>
            <a:cxnLst/>
            <a:rect r="r" b="b" t="t" l="l"/>
            <a:pathLst>
              <a:path h="2407549" w="3852078">
                <a:moveTo>
                  <a:pt x="0" y="0"/>
                </a:moveTo>
                <a:lnTo>
                  <a:pt x="3852078" y="0"/>
                </a:lnTo>
                <a:lnTo>
                  <a:pt x="3852078" y="2407548"/>
                </a:lnTo>
                <a:lnTo>
                  <a:pt x="0" y="2407548"/>
                </a:lnTo>
                <a:lnTo>
                  <a:pt x="0" y="0"/>
                </a:lnTo>
                <a:close/>
              </a:path>
            </a:pathLst>
          </a:custGeom>
          <a:blipFill>
            <a:blip r:embed="rId5"/>
            <a:stretch>
              <a:fillRect l="0" t="0" r="0" b="0"/>
            </a:stretch>
          </a:blipFill>
        </p:spPr>
      </p:sp>
      <p:sp>
        <p:nvSpPr>
          <p:cNvPr name="Freeform 10" id="10"/>
          <p:cNvSpPr/>
          <p:nvPr/>
        </p:nvSpPr>
        <p:spPr>
          <a:xfrm flipH="false" flipV="false" rot="0">
            <a:off x="-2729566" y="-3588269"/>
            <a:ext cx="9044598" cy="9044598"/>
          </a:xfrm>
          <a:custGeom>
            <a:avLst/>
            <a:gdLst/>
            <a:ahLst/>
            <a:cxnLst/>
            <a:rect r="r" b="b" t="t" l="l"/>
            <a:pathLst>
              <a:path h="9044598" w="9044598">
                <a:moveTo>
                  <a:pt x="0" y="0"/>
                </a:moveTo>
                <a:lnTo>
                  <a:pt x="9044599" y="0"/>
                </a:lnTo>
                <a:lnTo>
                  <a:pt x="9044599" y="9044599"/>
                </a:lnTo>
                <a:lnTo>
                  <a:pt x="0" y="9044599"/>
                </a:lnTo>
                <a:lnTo>
                  <a:pt x="0" y="0"/>
                </a:lnTo>
                <a:close/>
              </a:path>
            </a:pathLst>
          </a:custGeom>
          <a:blipFill>
            <a:blip r:embed="rId6">
              <a:alphaModFix amt="6000"/>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7413529"/>
            <a:ext cx="7913921" cy="464704"/>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3A3632"/>
                </a:solidFill>
                <a:latin typeface="Montserrat Bold Italics"/>
              </a:rPr>
              <a:t>Trình bày bởi nhóm 02</a:t>
            </a:r>
          </a:p>
        </p:txBody>
      </p:sp>
      <p:sp>
        <p:nvSpPr>
          <p:cNvPr name="TextBox 12" id="12"/>
          <p:cNvSpPr txBox="true"/>
          <p:nvPr/>
        </p:nvSpPr>
        <p:spPr>
          <a:xfrm rot="0">
            <a:off x="1028700" y="1819570"/>
            <a:ext cx="8115300" cy="2080658"/>
          </a:xfrm>
          <a:prstGeom prst="rect">
            <a:avLst/>
          </a:prstGeom>
        </p:spPr>
        <p:txBody>
          <a:bodyPr anchor="t" rtlCol="false" tIns="0" lIns="0" bIns="0" rIns="0">
            <a:spAutoFit/>
          </a:bodyPr>
          <a:lstStyle/>
          <a:p>
            <a:pPr algn="l">
              <a:lnSpc>
                <a:spcPts val="8370"/>
              </a:lnSpc>
              <a:spcBef>
                <a:spcPct val="0"/>
              </a:spcBef>
            </a:pPr>
            <a:r>
              <a:rPr lang="en-US" sz="6065">
                <a:solidFill>
                  <a:srgbClr val="3A3632"/>
                </a:solidFill>
                <a:latin typeface="Montserrat Bold"/>
              </a:rPr>
              <a:t>MỘT SỐ TÍNH NĂNG BẢO MẬT TRONG</a:t>
            </a:r>
          </a:p>
        </p:txBody>
      </p:sp>
      <p:sp>
        <p:nvSpPr>
          <p:cNvPr name="TextBox 13" id="13"/>
          <p:cNvSpPr txBox="true"/>
          <p:nvPr/>
        </p:nvSpPr>
        <p:spPr>
          <a:xfrm rot="0">
            <a:off x="5086350" y="4879495"/>
            <a:ext cx="4017944" cy="1048893"/>
          </a:xfrm>
          <a:prstGeom prst="rect">
            <a:avLst/>
          </a:prstGeom>
        </p:spPr>
        <p:txBody>
          <a:bodyPr anchor="t" rtlCol="false" tIns="0" lIns="0" bIns="0" rIns="0">
            <a:spAutoFit/>
          </a:bodyPr>
          <a:lstStyle/>
          <a:p>
            <a:pPr algn="l">
              <a:lnSpc>
                <a:spcPts val="8555"/>
              </a:lnSpc>
              <a:spcBef>
                <a:spcPct val="0"/>
              </a:spcBef>
            </a:pPr>
            <a:r>
              <a:rPr lang="en-US" sz="6199">
                <a:solidFill>
                  <a:srgbClr val="C74634"/>
                </a:solidFill>
                <a:latin typeface="Montserrat Bold"/>
              </a:rPr>
              <a:t>RACLE</a:t>
            </a:r>
          </a:p>
        </p:txBody>
      </p:sp>
      <p:sp>
        <p:nvSpPr>
          <p:cNvPr name="TextBox 14" id="14"/>
          <p:cNvSpPr txBox="true"/>
          <p:nvPr/>
        </p:nvSpPr>
        <p:spPr>
          <a:xfrm rot="0">
            <a:off x="5552084" y="5672621"/>
            <a:ext cx="4828855" cy="1048924"/>
          </a:xfrm>
          <a:prstGeom prst="rect">
            <a:avLst/>
          </a:prstGeom>
        </p:spPr>
        <p:txBody>
          <a:bodyPr anchor="t" rtlCol="false" tIns="0" lIns="0" bIns="0" rIns="0">
            <a:spAutoFit/>
          </a:bodyPr>
          <a:lstStyle/>
          <a:p>
            <a:pPr algn="l">
              <a:lnSpc>
                <a:spcPts val="8554"/>
              </a:lnSpc>
              <a:spcBef>
                <a:spcPct val="0"/>
              </a:spcBef>
            </a:pPr>
            <a:r>
              <a:rPr lang="en-US" sz="6198">
                <a:solidFill>
                  <a:srgbClr val="C74634"/>
                </a:solidFill>
                <a:latin typeface="Montserrat Bold"/>
              </a:rPr>
              <a:t>DATABASE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5D3D1"/>
        </a:solidFill>
      </p:bgPr>
    </p:bg>
    <p:spTree>
      <p:nvGrpSpPr>
        <p:cNvPr id="1" name=""/>
        <p:cNvGrpSpPr/>
        <p:nvPr/>
      </p:nvGrpSpPr>
      <p:grpSpPr>
        <a:xfrm>
          <a:off x="0" y="0"/>
          <a:ext cx="0" cy="0"/>
          <a:chOff x="0" y="0"/>
          <a:chExt cx="0" cy="0"/>
        </a:xfrm>
      </p:grpSpPr>
      <p:sp>
        <p:nvSpPr>
          <p:cNvPr name="Freeform 2" id="2"/>
          <p:cNvSpPr/>
          <p:nvPr/>
        </p:nvSpPr>
        <p:spPr>
          <a:xfrm flipH="false" flipV="false" rot="1844104">
            <a:off x="6380559" y="2491180"/>
            <a:ext cx="13471756" cy="1426670"/>
          </a:xfrm>
          <a:custGeom>
            <a:avLst/>
            <a:gdLst/>
            <a:ahLst/>
            <a:cxnLst/>
            <a:rect r="r" b="b" t="t" l="l"/>
            <a:pathLst>
              <a:path h="1426670" w="13471756">
                <a:moveTo>
                  <a:pt x="0" y="0"/>
                </a:moveTo>
                <a:lnTo>
                  <a:pt x="13471756" y="0"/>
                </a:lnTo>
                <a:lnTo>
                  <a:pt x="13471756" y="1426671"/>
                </a:lnTo>
                <a:lnTo>
                  <a:pt x="0" y="1426671"/>
                </a:lnTo>
                <a:lnTo>
                  <a:pt x="0" y="0"/>
                </a:lnTo>
                <a:close/>
              </a:path>
            </a:pathLst>
          </a:custGeom>
          <a:blipFill>
            <a:blip r:embed="rId2"/>
            <a:stretch>
              <a:fillRect l="0" t="-86495" r="0" b="0"/>
            </a:stretch>
          </a:blipFill>
        </p:spPr>
      </p:sp>
      <p:grpSp>
        <p:nvGrpSpPr>
          <p:cNvPr name="Group 3" id="3"/>
          <p:cNvGrpSpPr>
            <a:grpSpLocks noChangeAspect="true"/>
          </p:cNvGrpSpPr>
          <p:nvPr/>
        </p:nvGrpSpPr>
        <p:grpSpPr>
          <a:xfrm rot="0">
            <a:off x="7613275" y="0"/>
            <a:ext cx="10674725" cy="6004533"/>
            <a:chOff x="0" y="0"/>
            <a:chExt cx="6089457" cy="3425320"/>
          </a:xfrm>
        </p:grpSpPr>
        <p:sp>
          <p:nvSpPr>
            <p:cNvPr name="Freeform 4" id="4"/>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539BE0"/>
            </a:solidFill>
          </p:spPr>
        </p:sp>
        <p:sp>
          <p:nvSpPr>
            <p:cNvPr name="Freeform 5" id="5"/>
            <p:cNvSpPr/>
            <p:nvPr/>
          </p:nvSpPr>
          <p:spPr>
            <a:xfrm flipH="false" flipV="false" rot="0">
              <a:off x="0" y="0"/>
              <a:ext cx="6089457" cy="3425320"/>
            </a:xfrm>
            <a:custGeom>
              <a:avLst/>
              <a:gdLst/>
              <a:ahLst/>
              <a:cxnLst/>
              <a:rect r="r" b="b" t="t" l="l"/>
              <a:pathLst>
                <a:path h="3425320" w="6089457">
                  <a:moveTo>
                    <a:pt x="6089457" y="3425320"/>
                  </a:moveTo>
                  <a:lnTo>
                    <a:pt x="6089457" y="0"/>
                  </a:lnTo>
                  <a:lnTo>
                    <a:pt x="0" y="0"/>
                  </a:lnTo>
                  <a:cubicBezTo>
                    <a:pt x="2029819" y="1141773"/>
                    <a:pt x="4059638" y="2283546"/>
                    <a:pt x="6089457" y="3425320"/>
                  </a:cubicBezTo>
                  <a:close/>
                </a:path>
              </a:pathLst>
            </a:custGeom>
            <a:solidFill>
              <a:srgbClr val="000000">
                <a:alpha val="0"/>
              </a:srgbClr>
            </a:solidFill>
            <a:ln w="12700">
              <a:solidFill>
                <a:srgbClr val="000000"/>
              </a:solidFill>
            </a:ln>
          </p:spPr>
        </p:sp>
      </p:grpSp>
      <p:grpSp>
        <p:nvGrpSpPr>
          <p:cNvPr name="Group 6" id="6"/>
          <p:cNvGrpSpPr/>
          <p:nvPr/>
        </p:nvGrpSpPr>
        <p:grpSpPr>
          <a:xfrm rot="0">
            <a:off x="2300775" y="3360469"/>
            <a:ext cx="6331281" cy="1563793"/>
            <a:chOff x="0" y="0"/>
            <a:chExt cx="2161091" cy="533778"/>
          </a:xfrm>
        </p:grpSpPr>
        <p:sp>
          <p:nvSpPr>
            <p:cNvPr name="Freeform 7" id="7"/>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C74634"/>
            </a:solidFill>
          </p:spPr>
        </p:sp>
        <p:sp>
          <p:nvSpPr>
            <p:cNvPr name="TextBox 8" id="8"/>
            <p:cNvSpPr txBox="true"/>
            <p:nvPr/>
          </p:nvSpPr>
          <p:spPr>
            <a:xfrm>
              <a:off x="0" y="-28575"/>
              <a:ext cx="2161091" cy="562353"/>
            </a:xfrm>
            <a:prstGeom prst="rect">
              <a:avLst/>
            </a:prstGeom>
          </p:spPr>
          <p:txBody>
            <a:bodyPr anchor="ctr" rtlCol="false" tIns="50800" lIns="50800" bIns="50800" rIns="50800"/>
            <a:lstStyle/>
            <a:p>
              <a:pPr algn="ctr">
                <a:lnSpc>
                  <a:spcPts val="3900"/>
                </a:lnSpc>
              </a:pPr>
              <a:r>
                <a:rPr lang="en-US" sz="3000">
                  <a:solidFill>
                    <a:srgbClr val="000000"/>
                  </a:solidFill>
                  <a:latin typeface="Montserrat"/>
                </a:rPr>
                <a:t>Yêu cầu mật khẩu</a:t>
              </a:r>
            </a:p>
          </p:txBody>
        </p:sp>
      </p:grpSp>
      <p:grpSp>
        <p:nvGrpSpPr>
          <p:cNvPr name="Group 9" id="9"/>
          <p:cNvGrpSpPr/>
          <p:nvPr/>
        </p:nvGrpSpPr>
        <p:grpSpPr>
          <a:xfrm rot="0">
            <a:off x="7535860" y="3119178"/>
            <a:ext cx="2381235" cy="2046374"/>
            <a:chOff x="0" y="0"/>
            <a:chExt cx="812800" cy="698500"/>
          </a:xfrm>
        </p:grpSpPr>
        <p:sp>
          <p:nvSpPr>
            <p:cNvPr name="Freeform 10" id="1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1" id="11"/>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0">
            <a:off x="7191171" y="5406843"/>
            <a:ext cx="6331281" cy="1563793"/>
            <a:chOff x="0" y="0"/>
            <a:chExt cx="2161091" cy="533778"/>
          </a:xfrm>
        </p:grpSpPr>
        <p:sp>
          <p:nvSpPr>
            <p:cNvPr name="Freeform 13" id="13"/>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605A56"/>
            </a:solidFill>
          </p:spPr>
        </p:sp>
        <p:sp>
          <p:nvSpPr>
            <p:cNvPr name="TextBox 14" id="14"/>
            <p:cNvSpPr txBox="true"/>
            <p:nvPr/>
          </p:nvSpPr>
          <p:spPr>
            <a:xfrm>
              <a:off x="0" y="-19050"/>
              <a:ext cx="2161091" cy="552828"/>
            </a:xfrm>
            <a:prstGeom prst="rect">
              <a:avLst/>
            </a:prstGeom>
          </p:spPr>
          <p:txBody>
            <a:bodyPr anchor="ctr" rtlCol="false" tIns="50800" lIns="50800" bIns="50800" rIns="50800"/>
            <a:lstStyle/>
            <a:p>
              <a:pPr algn="ctr">
                <a:lnSpc>
                  <a:spcPts val="2859"/>
                </a:lnSpc>
              </a:pPr>
            </a:p>
          </p:txBody>
        </p:sp>
      </p:grpSp>
      <p:grpSp>
        <p:nvGrpSpPr>
          <p:cNvPr name="Group 15" id="15"/>
          <p:cNvGrpSpPr/>
          <p:nvPr/>
        </p:nvGrpSpPr>
        <p:grpSpPr>
          <a:xfrm rot="0">
            <a:off x="6033010" y="5165552"/>
            <a:ext cx="2381235" cy="2046374"/>
            <a:chOff x="0" y="0"/>
            <a:chExt cx="812800" cy="698500"/>
          </a:xfrm>
        </p:grpSpPr>
        <p:sp>
          <p:nvSpPr>
            <p:cNvPr name="Freeform 16" id="1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17" id="17"/>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grpSp>
        <p:nvGrpSpPr>
          <p:cNvPr name="Group 18" id="18"/>
          <p:cNvGrpSpPr/>
          <p:nvPr/>
        </p:nvGrpSpPr>
        <p:grpSpPr>
          <a:xfrm rot="0">
            <a:off x="2082964" y="7453217"/>
            <a:ext cx="6331281" cy="1563793"/>
            <a:chOff x="0" y="0"/>
            <a:chExt cx="2161091" cy="533778"/>
          </a:xfrm>
        </p:grpSpPr>
        <p:sp>
          <p:nvSpPr>
            <p:cNvPr name="Freeform 19" id="19"/>
            <p:cNvSpPr/>
            <p:nvPr/>
          </p:nvSpPr>
          <p:spPr>
            <a:xfrm flipH="false" flipV="false" rot="0">
              <a:off x="0" y="0"/>
              <a:ext cx="2161091" cy="533778"/>
            </a:xfrm>
            <a:custGeom>
              <a:avLst/>
              <a:gdLst/>
              <a:ahLst/>
              <a:cxnLst/>
              <a:rect r="r" b="b" t="t" l="l"/>
              <a:pathLst>
                <a:path h="533778" w="2161091">
                  <a:moveTo>
                    <a:pt x="13451" y="0"/>
                  </a:moveTo>
                  <a:lnTo>
                    <a:pt x="2147640" y="0"/>
                  </a:lnTo>
                  <a:cubicBezTo>
                    <a:pt x="2151207" y="0"/>
                    <a:pt x="2154629" y="1417"/>
                    <a:pt x="2157151" y="3940"/>
                  </a:cubicBezTo>
                  <a:cubicBezTo>
                    <a:pt x="2159674" y="6462"/>
                    <a:pt x="2161091" y="9883"/>
                    <a:pt x="2161091" y="13451"/>
                  </a:cubicBezTo>
                  <a:lnTo>
                    <a:pt x="2161091" y="520327"/>
                  </a:lnTo>
                  <a:cubicBezTo>
                    <a:pt x="2161091" y="527756"/>
                    <a:pt x="2155069" y="533778"/>
                    <a:pt x="2147640" y="533778"/>
                  </a:cubicBezTo>
                  <a:lnTo>
                    <a:pt x="13451" y="533778"/>
                  </a:lnTo>
                  <a:cubicBezTo>
                    <a:pt x="6022" y="533778"/>
                    <a:pt x="0" y="527756"/>
                    <a:pt x="0" y="520327"/>
                  </a:cubicBezTo>
                  <a:lnTo>
                    <a:pt x="0" y="13451"/>
                  </a:lnTo>
                  <a:cubicBezTo>
                    <a:pt x="0" y="6022"/>
                    <a:pt x="6022" y="0"/>
                    <a:pt x="13451" y="0"/>
                  </a:cubicBezTo>
                  <a:close/>
                </a:path>
              </a:pathLst>
            </a:custGeom>
            <a:solidFill>
              <a:srgbClr val="C74634"/>
            </a:solidFill>
          </p:spPr>
        </p:sp>
        <p:sp>
          <p:nvSpPr>
            <p:cNvPr name="TextBox 20" id="20"/>
            <p:cNvSpPr txBox="true"/>
            <p:nvPr/>
          </p:nvSpPr>
          <p:spPr>
            <a:xfrm>
              <a:off x="0" y="-19050"/>
              <a:ext cx="2161091" cy="552828"/>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7535860" y="7211926"/>
            <a:ext cx="2381235" cy="2046374"/>
            <a:chOff x="0" y="0"/>
            <a:chExt cx="812800" cy="698500"/>
          </a:xfrm>
        </p:grpSpPr>
        <p:sp>
          <p:nvSpPr>
            <p:cNvPr name="Freeform 22" id="2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61925" cap="sq">
              <a:solidFill>
                <a:srgbClr val="000000"/>
              </a:solidFill>
              <a:prstDash val="solid"/>
              <a:miter/>
            </a:ln>
          </p:spPr>
        </p:sp>
        <p:sp>
          <p:nvSpPr>
            <p:cNvPr name="TextBox 23" id="23"/>
            <p:cNvSpPr txBox="true"/>
            <p:nvPr/>
          </p:nvSpPr>
          <p:spPr>
            <a:xfrm>
              <a:off x="114300" y="-19050"/>
              <a:ext cx="584200" cy="717550"/>
            </a:xfrm>
            <a:prstGeom prst="rect">
              <a:avLst/>
            </a:prstGeom>
          </p:spPr>
          <p:txBody>
            <a:bodyPr anchor="ctr" rtlCol="false" tIns="50800" lIns="50800" bIns="50800" rIns="50800"/>
            <a:lstStyle/>
            <a:p>
              <a:pPr algn="ctr">
                <a:lnSpc>
                  <a:spcPts val="2859"/>
                </a:lnSpc>
              </a:pPr>
            </a:p>
          </p:txBody>
        </p:sp>
      </p:grpSp>
      <p:sp>
        <p:nvSpPr>
          <p:cNvPr name="Freeform 24" id="24"/>
          <p:cNvSpPr/>
          <p:nvPr/>
        </p:nvSpPr>
        <p:spPr>
          <a:xfrm flipH="false" flipV="false" rot="0">
            <a:off x="926422" y="1706174"/>
            <a:ext cx="1296093" cy="1296093"/>
          </a:xfrm>
          <a:custGeom>
            <a:avLst/>
            <a:gdLst/>
            <a:ahLst/>
            <a:cxnLst/>
            <a:rect r="r" b="b" t="t" l="l"/>
            <a:pathLst>
              <a:path h="1296093" w="1296093">
                <a:moveTo>
                  <a:pt x="0" y="0"/>
                </a:moveTo>
                <a:lnTo>
                  <a:pt x="1296093" y="0"/>
                </a:lnTo>
                <a:lnTo>
                  <a:pt x="1296093" y="1296093"/>
                </a:lnTo>
                <a:lnTo>
                  <a:pt x="0" y="12960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5" id="25"/>
          <p:cNvSpPr txBox="true"/>
          <p:nvPr/>
        </p:nvSpPr>
        <p:spPr>
          <a:xfrm rot="0">
            <a:off x="8571619" y="5651529"/>
            <a:ext cx="4950833" cy="1026795"/>
          </a:xfrm>
          <a:prstGeom prst="rect">
            <a:avLst/>
          </a:prstGeom>
        </p:spPr>
        <p:txBody>
          <a:bodyPr anchor="t" rtlCol="false" tIns="0" lIns="0" bIns="0" rIns="0">
            <a:spAutoFit/>
          </a:bodyPr>
          <a:lstStyle/>
          <a:p>
            <a:pPr algn="l">
              <a:lnSpc>
                <a:spcPts val="4140"/>
              </a:lnSpc>
            </a:pPr>
            <a:r>
              <a:rPr lang="en-US" sz="3000" spc="294">
                <a:solidFill>
                  <a:srgbClr val="F2F4F5"/>
                </a:solidFill>
                <a:latin typeface="Montserrat"/>
              </a:rPr>
              <a:t>Cần xác thực từ bên ngoài </a:t>
            </a:r>
          </a:p>
        </p:txBody>
      </p:sp>
      <p:sp>
        <p:nvSpPr>
          <p:cNvPr name="TextBox 26" id="26"/>
          <p:cNvSpPr txBox="true"/>
          <p:nvPr/>
        </p:nvSpPr>
        <p:spPr>
          <a:xfrm rot="0">
            <a:off x="2728291" y="7566945"/>
            <a:ext cx="5235085" cy="1386004"/>
          </a:xfrm>
          <a:prstGeom prst="rect">
            <a:avLst/>
          </a:prstGeom>
        </p:spPr>
        <p:txBody>
          <a:bodyPr anchor="t" rtlCol="false" tIns="0" lIns="0" bIns="0" rIns="0">
            <a:spAutoFit/>
          </a:bodyPr>
          <a:lstStyle/>
          <a:p>
            <a:pPr algn="l">
              <a:lnSpc>
                <a:spcPts val="3726"/>
              </a:lnSpc>
            </a:pPr>
            <a:r>
              <a:rPr lang="en-US" sz="2700" spc="264">
                <a:solidFill>
                  <a:srgbClr val="F2F4F5"/>
                </a:solidFill>
                <a:latin typeface="Montserrat"/>
              </a:rPr>
              <a:t>Xác thực bởi dịch vụ Directory Server Enterprise Edition</a:t>
            </a:r>
          </a:p>
        </p:txBody>
      </p:sp>
      <p:sp>
        <p:nvSpPr>
          <p:cNvPr name="TextBox 27" id="27"/>
          <p:cNvSpPr txBox="true"/>
          <p:nvPr/>
        </p:nvSpPr>
        <p:spPr>
          <a:xfrm rot="0">
            <a:off x="926422" y="329613"/>
            <a:ext cx="6609438" cy="854025"/>
          </a:xfrm>
          <a:prstGeom prst="rect">
            <a:avLst/>
          </a:prstGeom>
        </p:spPr>
        <p:txBody>
          <a:bodyPr anchor="t" rtlCol="false" tIns="0" lIns="0" bIns="0" rIns="0">
            <a:spAutoFit/>
          </a:bodyPr>
          <a:lstStyle/>
          <a:p>
            <a:pPr algn="l">
              <a:lnSpc>
                <a:spcPts val="7000"/>
              </a:lnSpc>
            </a:pPr>
            <a:r>
              <a:rPr lang="en-US" sz="5000">
                <a:solidFill>
                  <a:srgbClr val="000000"/>
                </a:solidFill>
                <a:latin typeface="Montserrat Bold"/>
              </a:rPr>
              <a:t>MỘT SỐ KHÁI NIỆM</a:t>
            </a:r>
          </a:p>
        </p:txBody>
      </p:sp>
      <p:sp>
        <p:nvSpPr>
          <p:cNvPr name="TextBox 28" id="28"/>
          <p:cNvSpPr txBox="true"/>
          <p:nvPr/>
        </p:nvSpPr>
        <p:spPr>
          <a:xfrm rot="0">
            <a:off x="2728291" y="1879583"/>
            <a:ext cx="1981569" cy="854025"/>
          </a:xfrm>
          <a:prstGeom prst="rect">
            <a:avLst/>
          </a:prstGeom>
        </p:spPr>
        <p:txBody>
          <a:bodyPr anchor="t" rtlCol="false" tIns="0" lIns="0" bIns="0" rIns="0">
            <a:spAutoFit/>
          </a:bodyPr>
          <a:lstStyle/>
          <a:p>
            <a:pPr algn="l">
              <a:lnSpc>
                <a:spcPts val="7000"/>
              </a:lnSpc>
            </a:pPr>
            <a:r>
              <a:rPr lang="en-US" sz="5000">
                <a:solidFill>
                  <a:srgbClr val="000000"/>
                </a:solidFill>
                <a:latin typeface="Montserrat Bold"/>
              </a:rPr>
              <a:t>USER</a:t>
            </a:r>
          </a:p>
        </p:txBody>
      </p:sp>
      <p:sp>
        <p:nvSpPr>
          <p:cNvPr name="TextBox 29" id="29"/>
          <p:cNvSpPr txBox="true"/>
          <p:nvPr/>
        </p:nvSpPr>
        <p:spPr>
          <a:xfrm rot="0">
            <a:off x="8065454" y="3615207"/>
            <a:ext cx="1322046" cy="997166"/>
          </a:xfrm>
          <a:prstGeom prst="rect">
            <a:avLst/>
          </a:prstGeom>
        </p:spPr>
        <p:txBody>
          <a:bodyPr anchor="t" rtlCol="false" tIns="0" lIns="0" bIns="0" rIns="0">
            <a:spAutoFit/>
          </a:bodyPr>
          <a:lstStyle/>
          <a:p>
            <a:pPr algn="l">
              <a:lnSpc>
                <a:spcPts val="4001"/>
              </a:lnSpc>
            </a:pPr>
            <a:r>
              <a:rPr lang="en-US" sz="2857">
                <a:solidFill>
                  <a:srgbClr val="000000"/>
                </a:solidFill>
                <a:latin typeface="Montserrat Bold"/>
              </a:rPr>
              <a:t>LOCAL USER</a:t>
            </a:r>
          </a:p>
        </p:txBody>
      </p:sp>
      <p:sp>
        <p:nvSpPr>
          <p:cNvPr name="TextBox 30" id="30"/>
          <p:cNvSpPr txBox="true"/>
          <p:nvPr/>
        </p:nvSpPr>
        <p:spPr>
          <a:xfrm rot="0">
            <a:off x="6437621" y="5765210"/>
            <a:ext cx="1717829" cy="799433"/>
          </a:xfrm>
          <a:prstGeom prst="rect">
            <a:avLst/>
          </a:prstGeom>
        </p:spPr>
        <p:txBody>
          <a:bodyPr anchor="t" rtlCol="false" tIns="0" lIns="0" bIns="0" rIns="0">
            <a:spAutoFit/>
          </a:bodyPr>
          <a:lstStyle/>
          <a:p>
            <a:pPr algn="l">
              <a:lnSpc>
                <a:spcPts val="3200"/>
              </a:lnSpc>
            </a:pPr>
            <a:r>
              <a:rPr lang="en-US" sz="2285">
                <a:solidFill>
                  <a:srgbClr val="000000"/>
                </a:solidFill>
                <a:latin typeface="Montserrat Bold"/>
              </a:rPr>
              <a:t>EXTERNAL USER</a:t>
            </a:r>
          </a:p>
        </p:txBody>
      </p:sp>
      <p:sp>
        <p:nvSpPr>
          <p:cNvPr name="TextBox 31" id="31"/>
          <p:cNvSpPr txBox="true"/>
          <p:nvPr/>
        </p:nvSpPr>
        <p:spPr>
          <a:xfrm rot="0">
            <a:off x="8065454" y="7860231"/>
            <a:ext cx="1717829" cy="799433"/>
          </a:xfrm>
          <a:prstGeom prst="rect">
            <a:avLst/>
          </a:prstGeom>
        </p:spPr>
        <p:txBody>
          <a:bodyPr anchor="t" rtlCol="false" tIns="0" lIns="0" bIns="0" rIns="0">
            <a:spAutoFit/>
          </a:bodyPr>
          <a:lstStyle/>
          <a:p>
            <a:pPr algn="l">
              <a:lnSpc>
                <a:spcPts val="3200"/>
              </a:lnSpc>
            </a:pPr>
            <a:r>
              <a:rPr lang="en-US" sz="2285">
                <a:solidFill>
                  <a:srgbClr val="000000"/>
                </a:solidFill>
                <a:latin typeface="Montserrat Bold"/>
              </a:rPr>
              <a:t>GLOBAL USER</a:t>
            </a:r>
          </a:p>
        </p:txBody>
      </p:sp>
      <p:grpSp>
        <p:nvGrpSpPr>
          <p:cNvPr name="Group 32" id="32"/>
          <p:cNvGrpSpPr>
            <a:grpSpLocks noChangeAspect="true"/>
          </p:cNvGrpSpPr>
          <p:nvPr/>
        </p:nvGrpSpPr>
        <p:grpSpPr>
          <a:xfrm rot="-1833744">
            <a:off x="9245574" y="-4673799"/>
            <a:ext cx="15650115" cy="10696222"/>
            <a:chOff x="0" y="0"/>
            <a:chExt cx="5508856" cy="3765081"/>
          </a:xfrm>
        </p:grpSpPr>
        <p:sp>
          <p:nvSpPr>
            <p:cNvPr name="Freeform 33" id="3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E644A"/>
            </a:solidFill>
          </p:spPr>
        </p:sp>
        <p:sp>
          <p:nvSpPr>
            <p:cNvPr name="Freeform 34" id="3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5"/>
              <a:stretch>
                <a:fillRect l="-5565" t="0" r="-5565"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3223312" y="1470532"/>
            <a:ext cx="11465254" cy="8984590"/>
          </a:xfrm>
          <a:custGeom>
            <a:avLst/>
            <a:gdLst/>
            <a:ahLst/>
            <a:cxnLst/>
            <a:rect r="r" b="b" t="t" l="l"/>
            <a:pathLst>
              <a:path h="8984590" w="11465254">
                <a:moveTo>
                  <a:pt x="0" y="0"/>
                </a:moveTo>
                <a:lnTo>
                  <a:pt x="11465254" y="0"/>
                </a:lnTo>
                <a:lnTo>
                  <a:pt x="11465254" y="8984590"/>
                </a:lnTo>
                <a:lnTo>
                  <a:pt x="0" y="8984590"/>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923599">
            <a:off x="13683510" y="1460484"/>
            <a:ext cx="3114534" cy="605919"/>
          </a:xfrm>
          <a:custGeom>
            <a:avLst/>
            <a:gdLst/>
            <a:ahLst/>
            <a:cxnLst/>
            <a:rect r="r" b="b" t="t" l="l"/>
            <a:pathLst>
              <a:path h="605919" w="3114534">
                <a:moveTo>
                  <a:pt x="0" y="0"/>
                </a:moveTo>
                <a:lnTo>
                  <a:pt x="3114535" y="0"/>
                </a:lnTo>
                <a:lnTo>
                  <a:pt x="3114535" y="605919"/>
                </a:lnTo>
                <a:lnTo>
                  <a:pt x="0" y="605919"/>
                </a:lnTo>
                <a:lnTo>
                  <a:pt x="0" y="0"/>
                </a:lnTo>
                <a:close/>
              </a:path>
            </a:pathLst>
          </a:custGeom>
          <a:blipFill>
            <a:blip r:embed="rId4">
              <a:alphaModFix amt="1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35825" y="7409335"/>
            <a:ext cx="4529051" cy="3045787"/>
          </a:xfrm>
          <a:custGeom>
            <a:avLst/>
            <a:gdLst/>
            <a:ahLst/>
            <a:cxnLst/>
            <a:rect r="r" b="b" t="t" l="l"/>
            <a:pathLst>
              <a:path h="3045787" w="4529051">
                <a:moveTo>
                  <a:pt x="0" y="0"/>
                </a:moveTo>
                <a:lnTo>
                  <a:pt x="4529050" y="0"/>
                </a:lnTo>
                <a:lnTo>
                  <a:pt x="4529050" y="3045787"/>
                </a:lnTo>
                <a:lnTo>
                  <a:pt x="0" y="3045787"/>
                </a:lnTo>
                <a:lnTo>
                  <a:pt x="0" y="0"/>
                </a:lnTo>
                <a:close/>
              </a:path>
            </a:pathLst>
          </a:custGeom>
          <a:blipFill>
            <a:blip r:embed="rId6">
              <a:alphaModFix amt="7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171251" y="2523044"/>
            <a:ext cx="6324072" cy="6879565"/>
          </a:xfrm>
          <a:custGeom>
            <a:avLst/>
            <a:gdLst/>
            <a:ahLst/>
            <a:cxnLst/>
            <a:rect r="r" b="b" t="t" l="l"/>
            <a:pathLst>
              <a:path h="6879565" w="6324072">
                <a:moveTo>
                  <a:pt x="0" y="0"/>
                </a:moveTo>
                <a:lnTo>
                  <a:pt x="6324072" y="0"/>
                </a:lnTo>
                <a:lnTo>
                  <a:pt x="6324072" y="6879565"/>
                </a:lnTo>
                <a:lnTo>
                  <a:pt x="0" y="6879565"/>
                </a:lnTo>
                <a:lnTo>
                  <a:pt x="0" y="0"/>
                </a:lnTo>
                <a:close/>
              </a:path>
            </a:pathLst>
          </a:custGeom>
          <a:blipFill>
            <a:blip r:embed="rId8"/>
            <a:stretch>
              <a:fillRect l="0" t="0" r="0" b="0"/>
            </a:stretch>
          </a:blipFill>
        </p:spPr>
      </p:sp>
      <p:sp>
        <p:nvSpPr>
          <p:cNvPr name="TextBox 6" id="6"/>
          <p:cNvSpPr txBox="true"/>
          <p:nvPr/>
        </p:nvSpPr>
        <p:spPr>
          <a:xfrm rot="0">
            <a:off x="2422612" y="714425"/>
            <a:ext cx="12818165" cy="628551"/>
          </a:xfrm>
          <a:prstGeom prst="rect">
            <a:avLst/>
          </a:prstGeom>
        </p:spPr>
        <p:txBody>
          <a:bodyPr anchor="t" rtlCol="false" tIns="0" lIns="0" bIns="0" rIns="0">
            <a:spAutoFit/>
          </a:bodyPr>
          <a:lstStyle/>
          <a:p>
            <a:pPr algn="ctr" marL="0" indent="0" lvl="0">
              <a:lnSpc>
                <a:spcPts val="5002"/>
              </a:lnSpc>
              <a:spcBef>
                <a:spcPct val="0"/>
              </a:spcBef>
            </a:pPr>
            <a:r>
              <a:rPr lang="en-US" sz="4168">
                <a:solidFill>
                  <a:srgbClr val="3A3632"/>
                </a:solidFill>
                <a:latin typeface="Montserrat Bold"/>
              </a:rPr>
              <a:t>SCHEMA</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3223312" y="1470532"/>
            <a:ext cx="11465254" cy="8984590"/>
          </a:xfrm>
          <a:custGeom>
            <a:avLst/>
            <a:gdLst/>
            <a:ahLst/>
            <a:cxnLst/>
            <a:rect r="r" b="b" t="t" l="l"/>
            <a:pathLst>
              <a:path h="8984590" w="11465254">
                <a:moveTo>
                  <a:pt x="0" y="0"/>
                </a:moveTo>
                <a:lnTo>
                  <a:pt x="11465254" y="0"/>
                </a:lnTo>
                <a:lnTo>
                  <a:pt x="11465254" y="8984590"/>
                </a:lnTo>
                <a:lnTo>
                  <a:pt x="0" y="8984590"/>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923599">
            <a:off x="13683510" y="1460484"/>
            <a:ext cx="3114534" cy="605919"/>
          </a:xfrm>
          <a:custGeom>
            <a:avLst/>
            <a:gdLst/>
            <a:ahLst/>
            <a:cxnLst/>
            <a:rect r="r" b="b" t="t" l="l"/>
            <a:pathLst>
              <a:path h="605919" w="3114534">
                <a:moveTo>
                  <a:pt x="0" y="0"/>
                </a:moveTo>
                <a:lnTo>
                  <a:pt x="3114535" y="0"/>
                </a:lnTo>
                <a:lnTo>
                  <a:pt x="3114535" y="605919"/>
                </a:lnTo>
                <a:lnTo>
                  <a:pt x="0" y="605919"/>
                </a:lnTo>
                <a:lnTo>
                  <a:pt x="0" y="0"/>
                </a:lnTo>
                <a:close/>
              </a:path>
            </a:pathLst>
          </a:custGeom>
          <a:blipFill>
            <a:blip r:embed="rId4">
              <a:alphaModFix amt="1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35825" y="7409335"/>
            <a:ext cx="4529051" cy="3045787"/>
          </a:xfrm>
          <a:custGeom>
            <a:avLst/>
            <a:gdLst/>
            <a:ahLst/>
            <a:cxnLst/>
            <a:rect r="r" b="b" t="t" l="l"/>
            <a:pathLst>
              <a:path h="3045787" w="4529051">
                <a:moveTo>
                  <a:pt x="0" y="0"/>
                </a:moveTo>
                <a:lnTo>
                  <a:pt x="4529050" y="0"/>
                </a:lnTo>
                <a:lnTo>
                  <a:pt x="4529050" y="3045787"/>
                </a:lnTo>
                <a:lnTo>
                  <a:pt x="0" y="3045787"/>
                </a:lnTo>
                <a:lnTo>
                  <a:pt x="0" y="0"/>
                </a:lnTo>
                <a:close/>
              </a:path>
            </a:pathLst>
          </a:custGeom>
          <a:blipFill>
            <a:blip r:embed="rId6">
              <a:alphaModFix amt="7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416653" y="2623181"/>
            <a:ext cx="9454694" cy="6635119"/>
          </a:xfrm>
          <a:custGeom>
            <a:avLst/>
            <a:gdLst/>
            <a:ahLst/>
            <a:cxnLst/>
            <a:rect r="r" b="b" t="t" l="l"/>
            <a:pathLst>
              <a:path h="6635119" w="9454694">
                <a:moveTo>
                  <a:pt x="0" y="0"/>
                </a:moveTo>
                <a:lnTo>
                  <a:pt x="9454694" y="0"/>
                </a:lnTo>
                <a:lnTo>
                  <a:pt x="9454694" y="6635119"/>
                </a:lnTo>
                <a:lnTo>
                  <a:pt x="0" y="6635119"/>
                </a:lnTo>
                <a:lnTo>
                  <a:pt x="0" y="0"/>
                </a:lnTo>
                <a:close/>
              </a:path>
            </a:pathLst>
          </a:custGeom>
          <a:blipFill>
            <a:blip r:embed="rId8"/>
            <a:stretch>
              <a:fillRect l="0" t="0" r="0" b="0"/>
            </a:stretch>
          </a:blipFill>
        </p:spPr>
      </p:sp>
      <p:sp>
        <p:nvSpPr>
          <p:cNvPr name="TextBox 6" id="6"/>
          <p:cNvSpPr txBox="true"/>
          <p:nvPr/>
        </p:nvSpPr>
        <p:spPr>
          <a:xfrm rot="0">
            <a:off x="2422612" y="714425"/>
            <a:ext cx="12818165" cy="1257101"/>
          </a:xfrm>
          <a:prstGeom prst="rect">
            <a:avLst/>
          </a:prstGeom>
        </p:spPr>
        <p:txBody>
          <a:bodyPr anchor="t" rtlCol="false" tIns="0" lIns="0" bIns="0" rIns="0">
            <a:spAutoFit/>
          </a:bodyPr>
          <a:lstStyle/>
          <a:p>
            <a:pPr algn="ctr" marL="0" indent="0" lvl="0">
              <a:lnSpc>
                <a:spcPts val="5002"/>
              </a:lnSpc>
              <a:spcBef>
                <a:spcPct val="0"/>
              </a:spcBef>
            </a:pPr>
            <a:r>
              <a:rPr lang="en-US" sz="4168">
                <a:solidFill>
                  <a:srgbClr val="3A3632"/>
                </a:solidFill>
                <a:latin typeface="Montserrat Bold"/>
              </a:rPr>
              <a:t>CONTAINER DATABASE (CDB) VÀ PLUGGABLE DATABASE (PDB)</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2923599">
            <a:off x="13683510" y="1460484"/>
            <a:ext cx="3114534" cy="605919"/>
          </a:xfrm>
          <a:custGeom>
            <a:avLst/>
            <a:gdLst/>
            <a:ahLst/>
            <a:cxnLst/>
            <a:rect r="r" b="b" t="t" l="l"/>
            <a:pathLst>
              <a:path h="605919" w="3114534">
                <a:moveTo>
                  <a:pt x="0" y="0"/>
                </a:moveTo>
                <a:lnTo>
                  <a:pt x="3114535" y="0"/>
                </a:lnTo>
                <a:lnTo>
                  <a:pt x="3114535" y="605919"/>
                </a:lnTo>
                <a:lnTo>
                  <a:pt x="0" y="605919"/>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5825" y="7409335"/>
            <a:ext cx="4529051" cy="3045787"/>
          </a:xfrm>
          <a:custGeom>
            <a:avLst/>
            <a:gdLst/>
            <a:ahLst/>
            <a:cxnLst/>
            <a:rect r="r" b="b" t="t" l="l"/>
            <a:pathLst>
              <a:path h="3045787" w="4529051">
                <a:moveTo>
                  <a:pt x="0" y="0"/>
                </a:moveTo>
                <a:lnTo>
                  <a:pt x="4529050" y="0"/>
                </a:lnTo>
                <a:lnTo>
                  <a:pt x="4529050" y="3045787"/>
                </a:lnTo>
                <a:lnTo>
                  <a:pt x="0" y="3045787"/>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53582" y="6312764"/>
            <a:ext cx="4503087" cy="1311025"/>
          </a:xfrm>
          <a:custGeom>
            <a:avLst/>
            <a:gdLst/>
            <a:ahLst/>
            <a:cxnLst/>
            <a:rect r="r" b="b" t="t" l="l"/>
            <a:pathLst>
              <a:path h="1311025" w="4503087">
                <a:moveTo>
                  <a:pt x="0" y="0"/>
                </a:moveTo>
                <a:lnTo>
                  <a:pt x="4503087" y="0"/>
                </a:lnTo>
                <a:lnTo>
                  <a:pt x="4503087" y="1311025"/>
                </a:lnTo>
                <a:lnTo>
                  <a:pt x="0" y="1311025"/>
                </a:lnTo>
                <a:lnTo>
                  <a:pt x="0" y="0"/>
                </a:lnTo>
                <a:close/>
              </a:path>
            </a:pathLst>
          </a:custGeom>
          <a:blipFill>
            <a:blip r:embed="rId6"/>
            <a:stretch>
              <a:fillRect l="0" t="0" r="0" b="0"/>
            </a:stretch>
          </a:blipFill>
        </p:spPr>
      </p:sp>
      <p:sp>
        <p:nvSpPr>
          <p:cNvPr name="TextBox 5" id="5"/>
          <p:cNvSpPr txBox="true"/>
          <p:nvPr/>
        </p:nvSpPr>
        <p:spPr>
          <a:xfrm rot="0">
            <a:off x="5439243" y="388227"/>
            <a:ext cx="6926777" cy="1562050"/>
          </a:xfrm>
          <a:prstGeom prst="rect">
            <a:avLst/>
          </a:prstGeom>
        </p:spPr>
        <p:txBody>
          <a:bodyPr anchor="t" rtlCol="false" tIns="0" lIns="0" bIns="0" rIns="0">
            <a:spAutoFit/>
          </a:bodyPr>
          <a:lstStyle/>
          <a:p>
            <a:pPr algn="ctr">
              <a:lnSpc>
                <a:spcPts val="6299"/>
              </a:lnSpc>
            </a:pPr>
            <a:r>
              <a:rPr lang="en-US" sz="4500">
                <a:solidFill>
                  <a:srgbClr val="000000"/>
                </a:solidFill>
                <a:latin typeface="Montserrat Bold"/>
              </a:rPr>
              <a:t>CÁC LOẠI TÀI KHOẢN NGƯỜI DÙNG</a:t>
            </a:r>
          </a:p>
        </p:txBody>
      </p:sp>
      <p:sp>
        <p:nvSpPr>
          <p:cNvPr name="TextBox 6" id="6"/>
          <p:cNvSpPr txBox="true"/>
          <p:nvPr/>
        </p:nvSpPr>
        <p:spPr>
          <a:xfrm rot="0">
            <a:off x="1667844" y="2169352"/>
            <a:ext cx="4074563" cy="606425"/>
          </a:xfrm>
          <a:prstGeom prst="rect">
            <a:avLst/>
          </a:prstGeom>
        </p:spPr>
        <p:txBody>
          <a:bodyPr anchor="t" rtlCol="false" tIns="0" lIns="0" bIns="0" rIns="0">
            <a:spAutoFit/>
          </a:bodyPr>
          <a:lstStyle/>
          <a:p>
            <a:pPr algn="l">
              <a:lnSpc>
                <a:spcPts val="4900"/>
              </a:lnSpc>
              <a:spcBef>
                <a:spcPct val="0"/>
              </a:spcBef>
            </a:pPr>
            <a:r>
              <a:rPr lang="en-US" sz="3500">
                <a:solidFill>
                  <a:srgbClr val="3E299B"/>
                </a:solidFill>
                <a:latin typeface="Montserrat Bold"/>
              </a:rPr>
              <a:t>Common Users</a:t>
            </a:r>
          </a:p>
        </p:txBody>
      </p:sp>
      <p:sp>
        <p:nvSpPr>
          <p:cNvPr name="TextBox 7" id="7"/>
          <p:cNvSpPr txBox="true"/>
          <p:nvPr/>
        </p:nvSpPr>
        <p:spPr>
          <a:xfrm rot="0">
            <a:off x="11839405" y="2169352"/>
            <a:ext cx="4074563" cy="606425"/>
          </a:xfrm>
          <a:prstGeom prst="rect">
            <a:avLst/>
          </a:prstGeom>
        </p:spPr>
        <p:txBody>
          <a:bodyPr anchor="t" rtlCol="false" tIns="0" lIns="0" bIns="0" rIns="0">
            <a:spAutoFit/>
          </a:bodyPr>
          <a:lstStyle/>
          <a:p>
            <a:pPr algn="l">
              <a:lnSpc>
                <a:spcPts val="4900"/>
              </a:lnSpc>
              <a:spcBef>
                <a:spcPct val="0"/>
              </a:spcBef>
            </a:pPr>
            <a:r>
              <a:rPr lang="en-US" sz="3500">
                <a:solidFill>
                  <a:srgbClr val="3E299B"/>
                </a:solidFill>
                <a:latin typeface="Montserrat Bold"/>
              </a:rPr>
              <a:t>Local Users</a:t>
            </a:r>
          </a:p>
        </p:txBody>
      </p:sp>
      <p:sp>
        <p:nvSpPr>
          <p:cNvPr name="TextBox 8" id="8"/>
          <p:cNvSpPr txBox="true"/>
          <p:nvPr/>
        </p:nvSpPr>
        <p:spPr>
          <a:xfrm rot="0">
            <a:off x="289402" y="3017610"/>
            <a:ext cx="5794251" cy="514251"/>
          </a:xfrm>
          <a:prstGeom prst="rect">
            <a:avLst/>
          </a:prstGeom>
        </p:spPr>
        <p:txBody>
          <a:bodyPr anchor="t" rtlCol="false" tIns="0" lIns="0" bIns="0" rIns="0">
            <a:spAutoFit/>
          </a:bodyPr>
          <a:lstStyle/>
          <a:p>
            <a:pPr algn="ctr">
              <a:lnSpc>
                <a:spcPts val="4200"/>
              </a:lnSpc>
            </a:pPr>
            <a:r>
              <a:rPr lang="en-US" sz="3000">
                <a:solidFill>
                  <a:srgbClr val="000000"/>
                </a:solidFill>
                <a:latin typeface="Montserrat"/>
              </a:rPr>
              <a:t>Người dùng chung trong CDB</a:t>
            </a:r>
          </a:p>
        </p:txBody>
      </p:sp>
      <p:sp>
        <p:nvSpPr>
          <p:cNvPr name="TextBox 9" id="9"/>
          <p:cNvSpPr txBox="true"/>
          <p:nvPr/>
        </p:nvSpPr>
        <p:spPr>
          <a:xfrm rot="0">
            <a:off x="289402" y="7871439"/>
            <a:ext cx="6793820" cy="514251"/>
          </a:xfrm>
          <a:prstGeom prst="rect">
            <a:avLst/>
          </a:prstGeom>
        </p:spPr>
        <p:txBody>
          <a:bodyPr anchor="t" rtlCol="false" tIns="0" lIns="0" bIns="0" rIns="0">
            <a:spAutoFit/>
          </a:bodyPr>
          <a:lstStyle/>
          <a:p>
            <a:pPr algn="ctr">
              <a:lnSpc>
                <a:spcPts val="4200"/>
              </a:lnSpc>
            </a:pPr>
            <a:r>
              <a:rPr lang="en-US" sz="3000">
                <a:solidFill>
                  <a:srgbClr val="000000"/>
                </a:solidFill>
                <a:latin typeface="Montserrat"/>
              </a:rPr>
              <a:t>Người dùng chung của  ứng dụng</a:t>
            </a:r>
          </a:p>
        </p:txBody>
      </p:sp>
      <p:sp>
        <p:nvSpPr>
          <p:cNvPr name="TextBox 10" id="10"/>
          <p:cNvSpPr txBox="true"/>
          <p:nvPr/>
        </p:nvSpPr>
        <p:spPr>
          <a:xfrm rot="0">
            <a:off x="519776" y="3836661"/>
            <a:ext cx="7921574" cy="2114153"/>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Montserrat"/>
              </a:rPr>
              <a:t>Có quyền truy cập và quản lý toàn bộ CDB</a:t>
            </a:r>
          </a:p>
          <a:p>
            <a:pPr algn="just" marL="647700" indent="-323850" lvl="1">
              <a:lnSpc>
                <a:spcPts val="4200"/>
              </a:lnSpc>
              <a:buFont typeface="Arial"/>
              <a:buChar char="•"/>
            </a:pPr>
            <a:r>
              <a:rPr lang="en-US" sz="3000">
                <a:solidFill>
                  <a:srgbClr val="000000"/>
                </a:solidFill>
                <a:latin typeface="Montserrat"/>
              </a:rPr>
              <a:t>Được thực hiện quản lý cấp cao</a:t>
            </a:r>
          </a:p>
          <a:p>
            <a:pPr algn="just" marL="647700" indent="-323850" lvl="1">
              <a:lnSpc>
                <a:spcPts val="4200"/>
              </a:lnSpc>
              <a:buFont typeface="Arial"/>
              <a:buChar char="•"/>
            </a:pPr>
            <a:r>
              <a:rPr lang="en-US" sz="3000">
                <a:solidFill>
                  <a:srgbClr val="000000"/>
                </a:solidFill>
                <a:latin typeface="Montserrat"/>
              </a:rPr>
              <a:t>Thường do Oracle tạo: SYS, SYSTEM...</a:t>
            </a:r>
          </a:p>
        </p:txBody>
      </p:sp>
      <p:sp>
        <p:nvSpPr>
          <p:cNvPr name="TextBox 11" id="11"/>
          <p:cNvSpPr txBox="true"/>
          <p:nvPr/>
        </p:nvSpPr>
        <p:spPr>
          <a:xfrm rot="0">
            <a:off x="519776" y="8690490"/>
            <a:ext cx="7921574" cy="1047552"/>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Montserrat"/>
              </a:rPr>
              <a:t>Không quyền truy cập vào toàn bộ CDB</a:t>
            </a:r>
          </a:p>
        </p:txBody>
      </p:sp>
      <p:sp>
        <p:nvSpPr>
          <p:cNvPr name="TextBox 12" id="12"/>
          <p:cNvSpPr txBox="true"/>
          <p:nvPr/>
        </p:nvSpPr>
        <p:spPr>
          <a:xfrm rot="0">
            <a:off x="9700902" y="3836661"/>
            <a:ext cx="7921574" cy="2114153"/>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Montserrat"/>
              </a:rPr>
              <a:t>Là người chỉ dùng cơ sở dữ liệu chỉ tồn tại trong một PDB duy nhất</a:t>
            </a:r>
          </a:p>
          <a:p>
            <a:pPr algn="just" marL="647700" indent="-323850" lvl="1">
              <a:lnSpc>
                <a:spcPts val="4200"/>
              </a:lnSpc>
              <a:buFont typeface="Arial"/>
              <a:buChar char="•"/>
            </a:pPr>
            <a:r>
              <a:rPr lang="en-US" sz="3000">
                <a:solidFill>
                  <a:srgbClr val="000000"/>
                </a:solidFill>
                <a:latin typeface="Montserrat"/>
              </a:rPr>
              <a:t>Có đặc quyền quản trị trong PDB nơi tài khoản được tạo</a:t>
            </a:r>
          </a:p>
        </p:txBody>
      </p:sp>
      <p:sp>
        <p:nvSpPr>
          <p:cNvPr name="TextBox 13" id="13"/>
          <p:cNvSpPr txBox="true"/>
          <p:nvPr/>
        </p:nvSpPr>
        <p:spPr>
          <a:xfrm rot="0">
            <a:off x="9700902" y="6576287"/>
            <a:ext cx="7921574" cy="1580852"/>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0000"/>
                </a:solidFill>
                <a:latin typeface="Montserrat"/>
              </a:rPr>
              <a:t>Không thể tạo tài khoản common users hoặc cấp đặc quyền cho họ.</a:t>
            </a:r>
          </a:p>
          <a:p>
            <a:pPr algn="just" marL="647700" indent="-323850" lvl="1">
              <a:lnSpc>
                <a:spcPts val="4200"/>
              </a:lnSpc>
              <a:buFont typeface="Arial"/>
              <a:buChar char="•"/>
            </a:pPr>
            <a:r>
              <a:rPr lang="en-US" sz="3000">
                <a:solidFill>
                  <a:srgbClr val="000000"/>
                </a:solidFill>
                <a:latin typeface="Montserrat"/>
              </a:rPr>
              <a:t>Không thể đăng nhập vào PDB khác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2923599">
            <a:off x="13683510" y="1460484"/>
            <a:ext cx="3114534" cy="605919"/>
          </a:xfrm>
          <a:custGeom>
            <a:avLst/>
            <a:gdLst/>
            <a:ahLst/>
            <a:cxnLst/>
            <a:rect r="r" b="b" t="t" l="l"/>
            <a:pathLst>
              <a:path h="605919" w="3114534">
                <a:moveTo>
                  <a:pt x="0" y="0"/>
                </a:moveTo>
                <a:lnTo>
                  <a:pt x="3114535" y="0"/>
                </a:lnTo>
                <a:lnTo>
                  <a:pt x="3114535" y="605919"/>
                </a:lnTo>
                <a:lnTo>
                  <a:pt x="0" y="605919"/>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5825" y="7409335"/>
            <a:ext cx="4529051" cy="3045787"/>
          </a:xfrm>
          <a:custGeom>
            <a:avLst/>
            <a:gdLst/>
            <a:ahLst/>
            <a:cxnLst/>
            <a:rect r="r" b="b" t="t" l="l"/>
            <a:pathLst>
              <a:path h="3045787" w="4529051">
                <a:moveTo>
                  <a:pt x="0" y="0"/>
                </a:moveTo>
                <a:lnTo>
                  <a:pt x="4529050" y="0"/>
                </a:lnTo>
                <a:lnTo>
                  <a:pt x="4529050" y="3045787"/>
                </a:lnTo>
                <a:lnTo>
                  <a:pt x="0" y="3045787"/>
                </a:lnTo>
                <a:lnTo>
                  <a:pt x="0" y="0"/>
                </a:lnTo>
                <a:close/>
              </a:path>
            </a:pathLst>
          </a:custGeom>
          <a:blipFill>
            <a:blip r:embed="rId4">
              <a:alphaModFix amt="7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52696" y="5871642"/>
            <a:ext cx="6250258" cy="3882926"/>
          </a:xfrm>
          <a:custGeom>
            <a:avLst/>
            <a:gdLst/>
            <a:ahLst/>
            <a:cxnLst/>
            <a:rect r="r" b="b" t="t" l="l"/>
            <a:pathLst>
              <a:path h="3882926" w="6250258">
                <a:moveTo>
                  <a:pt x="0" y="0"/>
                </a:moveTo>
                <a:lnTo>
                  <a:pt x="6250258" y="0"/>
                </a:lnTo>
                <a:lnTo>
                  <a:pt x="6250258" y="3882926"/>
                </a:lnTo>
                <a:lnTo>
                  <a:pt x="0" y="3882926"/>
                </a:lnTo>
                <a:lnTo>
                  <a:pt x="0" y="0"/>
                </a:lnTo>
                <a:close/>
              </a:path>
            </a:pathLst>
          </a:custGeom>
          <a:blipFill>
            <a:blip r:embed="rId6"/>
            <a:stretch>
              <a:fillRect l="0" t="0" r="0" b="0"/>
            </a:stretch>
          </a:blipFill>
        </p:spPr>
      </p:sp>
      <p:sp>
        <p:nvSpPr>
          <p:cNvPr name="Freeform 5" id="5"/>
          <p:cNvSpPr/>
          <p:nvPr/>
        </p:nvSpPr>
        <p:spPr>
          <a:xfrm flipH="false" flipV="false" rot="0">
            <a:off x="9741613" y="5871642"/>
            <a:ext cx="6754114" cy="2164780"/>
          </a:xfrm>
          <a:custGeom>
            <a:avLst/>
            <a:gdLst/>
            <a:ahLst/>
            <a:cxnLst/>
            <a:rect r="r" b="b" t="t" l="l"/>
            <a:pathLst>
              <a:path h="2164780" w="6754114">
                <a:moveTo>
                  <a:pt x="0" y="0"/>
                </a:moveTo>
                <a:lnTo>
                  <a:pt x="6754115" y="0"/>
                </a:lnTo>
                <a:lnTo>
                  <a:pt x="6754115" y="2164781"/>
                </a:lnTo>
                <a:lnTo>
                  <a:pt x="0" y="2164781"/>
                </a:lnTo>
                <a:lnTo>
                  <a:pt x="0" y="0"/>
                </a:lnTo>
                <a:close/>
              </a:path>
            </a:pathLst>
          </a:custGeom>
          <a:blipFill>
            <a:blip r:embed="rId7"/>
            <a:stretch>
              <a:fillRect l="0" t="0" r="0" b="0"/>
            </a:stretch>
          </a:blipFill>
        </p:spPr>
      </p:sp>
      <p:sp>
        <p:nvSpPr>
          <p:cNvPr name="Freeform 6" id="6"/>
          <p:cNvSpPr/>
          <p:nvPr/>
        </p:nvSpPr>
        <p:spPr>
          <a:xfrm flipH="false" flipV="false" rot="0">
            <a:off x="4253050" y="638175"/>
            <a:ext cx="2693745" cy="1475781"/>
          </a:xfrm>
          <a:custGeom>
            <a:avLst/>
            <a:gdLst/>
            <a:ahLst/>
            <a:cxnLst/>
            <a:rect r="r" b="b" t="t" l="l"/>
            <a:pathLst>
              <a:path h="1475781" w="2693745">
                <a:moveTo>
                  <a:pt x="0" y="0"/>
                </a:moveTo>
                <a:lnTo>
                  <a:pt x="2693744" y="0"/>
                </a:lnTo>
                <a:lnTo>
                  <a:pt x="2693744" y="1475781"/>
                </a:lnTo>
                <a:lnTo>
                  <a:pt x="0" y="1475781"/>
                </a:lnTo>
                <a:lnTo>
                  <a:pt x="0" y="0"/>
                </a:lnTo>
                <a:close/>
              </a:path>
            </a:pathLst>
          </a:custGeom>
          <a:blipFill>
            <a:blip r:embed="rId8"/>
            <a:stretch>
              <a:fillRect l="0" t="0" r="0" b="0"/>
            </a:stretch>
          </a:blipFill>
        </p:spPr>
      </p:sp>
      <p:sp>
        <p:nvSpPr>
          <p:cNvPr name="TextBox 7" id="7"/>
          <p:cNvSpPr txBox="true"/>
          <p:nvPr/>
        </p:nvSpPr>
        <p:spPr>
          <a:xfrm rot="0">
            <a:off x="7219438" y="1038225"/>
            <a:ext cx="3849125" cy="838175"/>
          </a:xfrm>
          <a:prstGeom prst="rect">
            <a:avLst/>
          </a:prstGeom>
        </p:spPr>
        <p:txBody>
          <a:bodyPr anchor="t" rtlCol="false" tIns="0" lIns="0" bIns="0" rIns="0">
            <a:spAutoFit/>
          </a:bodyPr>
          <a:lstStyle/>
          <a:p>
            <a:pPr algn="l">
              <a:lnSpc>
                <a:spcPts val="6699"/>
              </a:lnSpc>
            </a:pPr>
            <a:r>
              <a:rPr lang="en-US" sz="5582">
                <a:solidFill>
                  <a:srgbClr val="000000"/>
                </a:solidFill>
                <a:latin typeface="Montserrat Bold"/>
              </a:rPr>
              <a:t>Privileges </a:t>
            </a:r>
          </a:p>
        </p:txBody>
      </p:sp>
      <p:sp>
        <p:nvSpPr>
          <p:cNvPr name="TextBox 8" id="8"/>
          <p:cNvSpPr txBox="true"/>
          <p:nvPr/>
        </p:nvSpPr>
        <p:spPr>
          <a:xfrm rot="0">
            <a:off x="3915272" y="2418756"/>
            <a:ext cx="10457457" cy="1685925"/>
          </a:xfrm>
          <a:prstGeom prst="rect">
            <a:avLst/>
          </a:prstGeom>
        </p:spPr>
        <p:txBody>
          <a:bodyPr anchor="t" rtlCol="false" tIns="0" lIns="0" bIns="0" rIns="0">
            <a:spAutoFit/>
          </a:bodyPr>
          <a:lstStyle/>
          <a:p>
            <a:pPr algn="l" marL="647700" indent="-323850" lvl="1">
              <a:lnSpc>
                <a:spcPts val="4500"/>
              </a:lnSpc>
              <a:buFont typeface="Arial"/>
              <a:buChar char="•"/>
            </a:pPr>
            <a:r>
              <a:rPr lang="en-US" sz="3000">
                <a:solidFill>
                  <a:srgbClr val="000000"/>
                </a:solidFill>
                <a:latin typeface="Montserrat"/>
              </a:rPr>
              <a:t>Các đặc quyền và khả năng cụ thể được phép thực hiện trong hệ thống cơ sở dữ liệu. </a:t>
            </a:r>
          </a:p>
          <a:p>
            <a:pPr algn="l" marL="647700" indent="-323850" lvl="1">
              <a:lnSpc>
                <a:spcPts val="4500"/>
              </a:lnSpc>
              <a:spcBef>
                <a:spcPct val="0"/>
              </a:spcBef>
              <a:buFont typeface="Arial"/>
              <a:buChar char="•"/>
            </a:pPr>
            <a:r>
              <a:rPr lang="en-US" sz="3000">
                <a:solidFill>
                  <a:srgbClr val="000000"/>
                </a:solidFill>
                <a:latin typeface="Montserrat"/>
              </a:rPr>
              <a:t> Kiểm soát quyền truy cập </a:t>
            </a:r>
          </a:p>
        </p:txBody>
      </p:sp>
      <p:sp>
        <p:nvSpPr>
          <p:cNvPr name="TextBox 9" id="9"/>
          <p:cNvSpPr txBox="true"/>
          <p:nvPr/>
        </p:nvSpPr>
        <p:spPr>
          <a:xfrm rot="0">
            <a:off x="3090836" y="4438056"/>
            <a:ext cx="3573978" cy="1047552"/>
          </a:xfrm>
          <a:prstGeom prst="rect">
            <a:avLst/>
          </a:prstGeom>
        </p:spPr>
        <p:txBody>
          <a:bodyPr anchor="t" rtlCol="false" tIns="0" lIns="0" bIns="0" rIns="0">
            <a:spAutoFit/>
          </a:bodyPr>
          <a:lstStyle/>
          <a:p>
            <a:pPr algn="ctr">
              <a:lnSpc>
                <a:spcPts val="4200"/>
              </a:lnSpc>
            </a:pPr>
            <a:r>
              <a:rPr lang="en-US" sz="3000">
                <a:solidFill>
                  <a:srgbClr val="000000"/>
                </a:solidFill>
                <a:latin typeface="Montserrat Bold"/>
              </a:rPr>
              <a:t>Đặc quyền </a:t>
            </a:r>
          </a:p>
          <a:p>
            <a:pPr algn="ctr">
              <a:lnSpc>
                <a:spcPts val="4200"/>
              </a:lnSpc>
            </a:pPr>
            <a:r>
              <a:rPr lang="en-US" sz="3000">
                <a:solidFill>
                  <a:srgbClr val="000000"/>
                </a:solidFill>
                <a:latin typeface="Montserrat Bold"/>
              </a:rPr>
              <a:t>hệ thống</a:t>
            </a:r>
          </a:p>
        </p:txBody>
      </p:sp>
      <p:sp>
        <p:nvSpPr>
          <p:cNvPr name="TextBox 10" id="10"/>
          <p:cNvSpPr txBox="true"/>
          <p:nvPr/>
        </p:nvSpPr>
        <p:spPr>
          <a:xfrm rot="0">
            <a:off x="10931549" y="4438056"/>
            <a:ext cx="3573978" cy="1047552"/>
          </a:xfrm>
          <a:prstGeom prst="rect">
            <a:avLst/>
          </a:prstGeom>
        </p:spPr>
        <p:txBody>
          <a:bodyPr anchor="t" rtlCol="false" tIns="0" lIns="0" bIns="0" rIns="0">
            <a:spAutoFit/>
          </a:bodyPr>
          <a:lstStyle/>
          <a:p>
            <a:pPr algn="ctr">
              <a:lnSpc>
                <a:spcPts val="4200"/>
              </a:lnSpc>
            </a:pPr>
            <a:r>
              <a:rPr lang="en-US" sz="3000">
                <a:solidFill>
                  <a:srgbClr val="000000"/>
                </a:solidFill>
                <a:latin typeface="Montserrat Bold"/>
              </a:rPr>
              <a:t>Đặc quyền </a:t>
            </a:r>
          </a:p>
          <a:p>
            <a:pPr algn="ctr">
              <a:lnSpc>
                <a:spcPts val="4200"/>
              </a:lnSpc>
            </a:pPr>
            <a:r>
              <a:rPr lang="en-US" sz="3000">
                <a:solidFill>
                  <a:srgbClr val="000000"/>
                </a:solidFill>
                <a:latin typeface="Montserrat Bold"/>
              </a:rPr>
              <a:t>đối tượng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5D3D1"/>
        </a:solidFill>
      </p:bgPr>
    </p:bg>
    <p:spTree>
      <p:nvGrpSpPr>
        <p:cNvPr id="1" name=""/>
        <p:cNvGrpSpPr/>
        <p:nvPr/>
      </p:nvGrpSpPr>
      <p:grpSpPr>
        <a:xfrm>
          <a:off x="0" y="0"/>
          <a:ext cx="0" cy="0"/>
          <a:chOff x="0" y="0"/>
          <a:chExt cx="0" cy="0"/>
        </a:xfrm>
      </p:grpSpPr>
      <p:grpSp>
        <p:nvGrpSpPr>
          <p:cNvPr name="Group 2" id="2"/>
          <p:cNvGrpSpPr/>
          <p:nvPr/>
        </p:nvGrpSpPr>
        <p:grpSpPr>
          <a:xfrm rot="0">
            <a:off x="0" y="0"/>
            <a:ext cx="5544818" cy="10287000"/>
            <a:chOff x="0" y="0"/>
            <a:chExt cx="1460363" cy="2709333"/>
          </a:xfrm>
        </p:grpSpPr>
        <p:sp>
          <p:nvSpPr>
            <p:cNvPr name="Freeform 3" id="3"/>
            <p:cNvSpPr/>
            <p:nvPr/>
          </p:nvSpPr>
          <p:spPr>
            <a:xfrm flipH="false" flipV="false" rot="0">
              <a:off x="0" y="0"/>
              <a:ext cx="1460363" cy="2709333"/>
            </a:xfrm>
            <a:custGeom>
              <a:avLst/>
              <a:gdLst/>
              <a:ahLst/>
              <a:cxnLst/>
              <a:rect r="r" b="b" t="t" l="l"/>
              <a:pathLst>
                <a:path h="2709333" w="1460363">
                  <a:moveTo>
                    <a:pt x="0" y="0"/>
                  </a:moveTo>
                  <a:lnTo>
                    <a:pt x="1460363" y="0"/>
                  </a:lnTo>
                  <a:lnTo>
                    <a:pt x="1460363" y="2709333"/>
                  </a:lnTo>
                  <a:lnTo>
                    <a:pt x="0" y="2709333"/>
                  </a:lnTo>
                  <a:close/>
                </a:path>
              </a:pathLst>
            </a:custGeom>
            <a:solidFill>
              <a:srgbClr val="E24A35"/>
            </a:solidFill>
          </p:spPr>
        </p:sp>
        <p:sp>
          <p:nvSpPr>
            <p:cNvPr name="TextBox 4" id="4"/>
            <p:cNvSpPr txBox="true"/>
            <p:nvPr/>
          </p:nvSpPr>
          <p:spPr>
            <a:xfrm>
              <a:off x="0" y="-76200"/>
              <a:ext cx="1460363" cy="2785533"/>
            </a:xfrm>
            <a:prstGeom prst="rect">
              <a:avLst/>
            </a:prstGeom>
          </p:spPr>
          <p:txBody>
            <a:bodyPr anchor="ctr" rtlCol="false" tIns="50800" lIns="50800" bIns="50800" rIns="50800"/>
            <a:lstStyle/>
            <a:p>
              <a:pPr algn="ctr">
                <a:lnSpc>
                  <a:spcPts val="3632"/>
                </a:lnSpc>
              </a:pPr>
            </a:p>
          </p:txBody>
        </p:sp>
      </p:grpSp>
      <p:grpSp>
        <p:nvGrpSpPr>
          <p:cNvPr name="Group 5" id="5"/>
          <p:cNvGrpSpPr/>
          <p:nvPr/>
        </p:nvGrpSpPr>
        <p:grpSpPr>
          <a:xfrm rot="0">
            <a:off x="6570969" y="3393093"/>
            <a:ext cx="3726378" cy="372637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a:lnSpc>
                  <a:spcPts val="4332"/>
                </a:lnSpc>
              </a:pPr>
              <a:r>
                <a:rPr lang="en-US" sz="3094" spc="30">
                  <a:solidFill>
                    <a:srgbClr val="FFFFFF"/>
                  </a:solidFill>
                  <a:latin typeface="Montserrat"/>
                </a:rPr>
                <a:t>CÁC ĐẶC QUYỀN KHÁC</a:t>
              </a:r>
            </a:p>
          </p:txBody>
        </p:sp>
      </p:grpSp>
      <p:grpSp>
        <p:nvGrpSpPr>
          <p:cNvPr name="Group 8" id="8"/>
          <p:cNvGrpSpPr/>
          <p:nvPr/>
        </p:nvGrpSpPr>
        <p:grpSpPr>
          <a:xfrm rot="0">
            <a:off x="10779095" y="717178"/>
            <a:ext cx="4385350" cy="1323045"/>
            <a:chOff x="0" y="0"/>
            <a:chExt cx="1347049" cy="406400"/>
          </a:xfrm>
        </p:grpSpPr>
        <p:sp>
          <p:nvSpPr>
            <p:cNvPr name="Freeform 9" id="9"/>
            <p:cNvSpPr/>
            <p:nvPr/>
          </p:nvSpPr>
          <p:spPr>
            <a:xfrm flipH="false" flipV="false" rot="0">
              <a:off x="0" y="0"/>
              <a:ext cx="1347049" cy="406400"/>
            </a:xfrm>
            <a:custGeom>
              <a:avLst/>
              <a:gdLst/>
              <a:ahLst/>
              <a:cxnLst/>
              <a:rect r="r" b="b" t="t" l="l"/>
              <a:pathLst>
                <a:path h="406400" w="1347049">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E24A35"/>
            </a:solidFill>
          </p:spPr>
        </p:sp>
        <p:sp>
          <p:nvSpPr>
            <p:cNvPr name="TextBox 10" id="10"/>
            <p:cNvSpPr txBox="true"/>
            <p:nvPr/>
          </p:nvSpPr>
          <p:spPr>
            <a:xfrm>
              <a:off x="0" y="-28575"/>
              <a:ext cx="1347049" cy="434975"/>
            </a:xfrm>
            <a:prstGeom prst="rect">
              <a:avLst/>
            </a:prstGeom>
          </p:spPr>
          <p:txBody>
            <a:bodyPr anchor="ctr" rtlCol="false" tIns="50800" lIns="50800" bIns="50800" rIns="50800"/>
            <a:lstStyle/>
            <a:p>
              <a:pPr algn="ctr">
                <a:lnSpc>
                  <a:spcPts val="2372"/>
                </a:lnSpc>
              </a:pPr>
              <a:r>
                <a:rPr lang="en-US" sz="1694" spc="16">
                  <a:solidFill>
                    <a:srgbClr val="FFFFFF"/>
                  </a:solidFill>
                  <a:latin typeface="Montserrat"/>
                </a:rPr>
                <a:t>Đặc quyền bảng (Table Privileges)</a:t>
              </a:r>
            </a:p>
          </p:txBody>
        </p:sp>
      </p:grpSp>
      <p:grpSp>
        <p:nvGrpSpPr>
          <p:cNvPr name="Group 11" id="11"/>
          <p:cNvGrpSpPr/>
          <p:nvPr/>
        </p:nvGrpSpPr>
        <p:grpSpPr>
          <a:xfrm rot="0">
            <a:off x="12426309" y="3254843"/>
            <a:ext cx="4582077" cy="1382397"/>
            <a:chOff x="0" y="0"/>
            <a:chExt cx="1347049" cy="406400"/>
          </a:xfrm>
        </p:grpSpPr>
        <p:sp>
          <p:nvSpPr>
            <p:cNvPr name="Freeform 12" id="12"/>
            <p:cNvSpPr/>
            <p:nvPr/>
          </p:nvSpPr>
          <p:spPr>
            <a:xfrm flipH="false" flipV="false" rot="0">
              <a:off x="0" y="0"/>
              <a:ext cx="1347049" cy="406400"/>
            </a:xfrm>
            <a:custGeom>
              <a:avLst/>
              <a:gdLst/>
              <a:ahLst/>
              <a:cxnLst/>
              <a:rect r="r" b="b" t="t" l="l"/>
              <a:pathLst>
                <a:path h="406400" w="1347049">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E24A35"/>
            </a:solidFill>
          </p:spPr>
        </p:sp>
        <p:sp>
          <p:nvSpPr>
            <p:cNvPr name="TextBox 13" id="13"/>
            <p:cNvSpPr txBox="true"/>
            <p:nvPr/>
          </p:nvSpPr>
          <p:spPr>
            <a:xfrm>
              <a:off x="0" y="-28575"/>
              <a:ext cx="1347049" cy="434975"/>
            </a:xfrm>
            <a:prstGeom prst="rect">
              <a:avLst/>
            </a:prstGeom>
          </p:spPr>
          <p:txBody>
            <a:bodyPr anchor="ctr" rtlCol="false" tIns="50800" lIns="50800" bIns="50800" rIns="50800"/>
            <a:lstStyle/>
            <a:p>
              <a:pPr algn="ctr">
                <a:lnSpc>
                  <a:spcPts val="2372"/>
                </a:lnSpc>
              </a:pPr>
              <a:r>
                <a:rPr lang="en-US" sz="1694" spc="16">
                  <a:solidFill>
                    <a:srgbClr val="FFFFFF"/>
                  </a:solidFill>
                  <a:latin typeface="Montserrat"/>
                </a:rPr>
                <a:t>Đặc quyền xem (View Privileges)</a:t>
              </a:r>
            </a:p>
          </p:txBody>
        </p:sp>
      </p:grpSp>
      <p:grpSp>
        <p:nvGrpSpPr>
          <p:cNvPr name="Group 14" id="14"/>
          <p:cNvGrpSpPr/>
          <p:nvPr/>
        </p:nvGrpSpPr>
        <p:grpSpPr>
          <a:xfrm rot="0">
            <a:off x="12608505" y="5499898"/>
            <a:ext cx="4650795" cy="1403129"/>
            <a:chOff x="0" y="0"/>
            <a:chExt cx="1347049" cy="406400"/>
          </a:xfrm>
        </p:grpSpPr>
        <p:sp>
          <p:nvSpPr>
            <p:cNvPr name="Freeform 15" id="15"/>
            <p:cNvSpPr/>
            <p:nvPr/>
          </p:nvSpPr>
          <p:spPr>
            <a:xfrm flipH="false" flipV="false" rot="0">
              <a:off x="0" y="0"/>
              <a:ext cx="1347049" cy="406400"/>
            </a:xfrm>
            <a:custGeom>
              <a:avLst/>
              <a:gdLst/>
              <a:ahLst/>
              <a:cxnLst/>
              <a:rect r="r" b="b" t="t" l="l"/>
              <a:pathLst>
                <a:path h="406400" w="1347049">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E24A35"/>
            </a:solidFill>
          </p:spPr>
        </p:sp>
        <p:sp>
          <p:nvSpPr>
            <p:cNvPr name="TextBox 16" id="16"/>
            <p:cNvSpPr txBox="true"/>
            <p:nvPr/>
          </p:nvSpPr>
          <p:spPr>
            <a:xfrm>
              <a:off x="0" y="-28575"/>
              <a:ext cx="1347049" cy="434975"/>
            </a:xfrm>
            <a:prstGeom prst="rect">
              <a:avLst/>
            </a:prstGeom>
          </p:spPr>
          <p:txBody>
            <a:bodyPr anchor="ctr" rtlCol="false" tIns="50800" lIns="50800" bIns="50800" rIns="50800"/>
            <a:lstStyle/>
            <a:p>
              <a:pPr algn="ctr">
                <a:lnSpc>
                  <a:spcPts val="2372"/>
                </a:lnSpc>
              </a:pPr>
              <a:r>
                <a:rPr lang="en-US" sz="1694" spc="16">
                  <a:solidFill>
                    <a:srgbClr val="FFFFFF"/>
                  </a:solidFill>
                  <a:latin typeface="Montserrat"/>
                </a:rPr>
                <a:t>Đặc quyền thủ tục (Procedure Privileges)</a:t>
              </a:r>
            </a:p>
          </p:txBody>
        </p:sp>
      </p:grpSp>
      <p:grpSp>
        <p:nvGrpSpPr>
          <p:cNvPr name="Group 17" id="17"/>
          <p:cNvGrpSpPr/>
          <p:nvPr/>
        </p:nvGrpSpPr>
        <p:grpSpPr>
          <a:xfrm rot="0">
            <a:off x="11913055" y="8258733"/>
            <a:ext cx="4775782" cy="1440837"/>
            <a:chOff x="0" y="0"/>
            <a:chExt cx="1347049" cy="406400"/>
          </a:xfrm>
        </p:grpSpPr>
        <p:sp>
          <p:nvSpPr>
            <p:cNvPr name="Freeform 18" id="18"/>
            <p:cNvSpPr/>
            <p:nvPr/>
          </p:nvSpPr>
          <p:spPr>
            <a:xfrm flipH="false" flipV="false" rot="0">
              <a:off x="0" y="0"/>
              <a:ext cx="1347049" cy="406400"/>
            </a:xfrm>
            <a:custGeom>
              <a:avLst/>
              <a:gdLst/>
              <a:ahLst/>
              <a:cxnLst/>
              <a:rect r="r" b="b" t="t" l="l"/>
              <a:pathLst>
                <a:path h="406400" w="1347049">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E24A35"/>
            </a:solidFill>
          </p:spPr>
        </p:sp>
        <p:sp>
          <p:nvSpPr>
            <p:cNvPr name="TextBox 19" id="19"/>
            <p:cNvSpPr txBox="true"/>
            <p:nvPr/>
          </p:nvSpPr>
          <p:spPr>
            <a:xfrm>
              <a:off x="0" y="-28575"/>
              <a:ext cx="1347049" cy="434975"/>
            </a:xfrm>
            <a:prstGeom prst="rect">
              <a:avLst/>
            </a:prstGeom>
          </p:spPr>
          <p:txBody>
            <a:bodyPr anchor="ctr" rtlCol="false" tIns="50800" lIns="50800" bIns="50800" rIns="50800"/>
            <a:lstStyle/>
            <a:p>
              <a:pPr algn="ctr">
                <a:lnSpc>
                  <a:spcPts val="2372"/>
                </a:lnSpc>
              </a:pPr>
              <a:r>
                <a:rPr lang="en-US" sz="1694" spc="16">
                  <a:solidFill>
                    <a:srgbClr val="FFFFFF"/>
                  </a:solidFill>
                  <a:latin typeface="Montserrat"/>
                </a:rPr>
                <a:t>Đặc quyền kiểu dữ liệu (Type Privileges)</a:t>
              </a:r>
            </a:p>
          </p:txBody>
        </p:sp>
      </p:grpSp>
      <p:sp>
        <p:nvSpPr>
          <p:cNvPr name="Freeform 20" id="20"/>
          <p:cNvSpPr/>
          <p:nvPr/>
        </p:nvSpPr>
        <p:spPr>
          <a:xfrm flipH="false" flipV="false" rot="1605981">
            <a:off x="8951460" y="7914779"/>
            <a:ext cx="2652726" cy="749395"/>
          </a:xfrm>
          <a:custGeom>
            <a:avLst/>
            <a:gdLst/>
            <a:ahLst/>
            <a:cxnLst/>
            <a:rect r="r" b="b" t="t" l="l"/>
            <a:pathLst>
              <a:path h="749395" w="2652726">
                <a:moveTo>
                  <a:pt x="0" y="0"/>
                </a:moveTo>
                <a:lnTo>
                  <a:pt x="2652726" y="0"/>
                </a:lnTo>
                <a:lnTo>
                  <a:pt x="2652726" y="749395"/>
                </a:lnTo>
                <a:lnTo>
                  <a:pt x="0" y="749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true" flipV="false" rot="7851052">
            <a:off x="8413614" y="1896523"/>
            <a:ext cx="2435859" cy="688130"/>
          </a:xfrm>
          <a:custGeom>
            <a:avLst/>
            <a:gdLst/>
            <a:ahLst/>
            <a:cxnLst/>
            <a:rect r="r" b="b" t="t" l="l"/>
            <a:pathLst>
              <a:path h="688130" w="2435859">
                <a:moveTo>
                  <a:pt x="2435859" y="0"/>
                </a:moveTo>
                <a:lnTo>
                  <a:pt x="0" y="0"/>
                </a:lnTo>
                <a:lnTo>
                  <a:pt x="0" y="688131"/>
                </a:lnTo>
                <a:lnTo>
                  <a:pt x="2435859" y="688131"/>
                </a:lnTo>
                <a:lnTo>
                  <a:pt x="243585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713624" y="4360160"/>
            <a:ext cx="4580996" cy="2600102"/>
          </a:xfrm>
          <a:prstGeom prst="rect">
            <a:avLst/>
          </a:prstGeom>
        </p:spPr>
        <p:txBody>
          <a:bodyPr anchor="t" rtlCol="false" tIns="0" lIns="0" bIns="0" rIns="0">
            <a:spAutoFit/>
          </a:bodyPr>
          <a:lstStyle/>
          <a:p>
            <a:pPr algn="l">
              <a:lnSpc>
                <a:spcPts val="6900"/>
              </a:lnSpc>
            </a:pPr>
            <a:r>
              <a:rPr lang="en-US" sz="5000" spc="250">
                <a:solidFill>
                  <a:srgbClr val="FDFBFB"/>
                </a:solidFill>
                <a:latin typeface="Montserrat Bold"/>
              </a:rPr>
              <a:t>PRIVILEGES</a:t>
            </a:r>
          </a:p>
          <a:p>
            <a:pPr algn="l">
              <a:lnSpc>
                <a:spcPts val="6900"/>
              </a:lnSpc>
            </a:pPr>
            <a:r>
              <a:rPr lang="en-US" sz="5000" spc="250">
                <a:solidFill>
                  <a:srgbClr val="FDFBFB"/>
                </a:solidFill>
                <a:latin typeface="Montserrat"/>
              </a:rPr>
              <a:t>ĐẶC QUYỀN</a:t>
            </a:r>
          </a:p>
          <a:p>
            <a:pPr algn="l">
              <a:lnSpc>
                <a:spcPts val="6900"/>
              </a:lnSpc>
              <a:spcBef>
                <a:spcPct val="0"/>
              </a:spcBef>
            </a:pPr>
          </a:p>
        </p:txBody>
      </p:sp>
      <p:sp>
        <p:nvSpPr>
          <p:cNvPr name="Freeform 23" id="23"/>
          <p:cNvSpPr/>
          <p:nvPr/>
        </p:nvSpPr>
        <p:spPr>
          <a:xfrm flipH="false" flipV="false" rot="-1482789">
            <a:off x="10394196" y="4020389"/>
            <a:ext cx="2009148" cy="550004"/>
          </a:xfrm>
          <a:custGeom>
            <a:avLst/>
            <a:gdLst/>
            <a:ahLst/>
            <a:cxnLst/>
            <a:rect r="r" b="b" t="t" l="l"/>
            <a:pathLst>
              <a:path h="550004" w="2009148">
                <a:moveTo>
                  <a:pt x="0" y="0"/>
                </a:moveTo>
                <a:lnTo>
                  <a:pt x="2009148" y="0"/>
                </a:lnTo>
                <a:lnTo>
                  <a:pt x="2009148" y="550005"/>
                </a:lnTo>
                <a:lnTo>
                  <a:pt x="0" y="55000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963931">
            <a:off x="10408654" y="5705534"/>
            <a:ext cx="2039280" cy="558253"/>
          </a:xfrm>
          <a:custGeom>
            <a:avLst/>
            <a:gdLst/>
            <a:ahLst/>
            <a:cxnLst/>
            <a:rect r="r" b="b" t="t" l="l"/>
            <a:pathLst>
              <a:path h="558253" w="2039280">
                <a:moveTo>
                  <a:pt x="0" y="0"/>
                </a:moveTo>
                <a:lnTo>
                  <a:pt x="2039280" y="0"/>
                </a:lnTo>
                <a:lnTo>
                  <a:pt x="2039280" y="558252"/>
                </a:lnTo>
                <a:lnTo>
                  <a:pt x="0" y="5582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5675934" y="-2578206"/>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73424" y="3647599"/>
            <a:ext cx="9321885" cy="5278454"/>
          </a:xfrm>
          <a:custGeom>
            <a:avLst/>
            <a:gdLst/>
            <a:ahLst/>
            <a:cxnLst/>
            <a:rect r="r" b="b" t="t" l="l"/>
            <a:pathLst>
              <a:path h="5278454" w="9321885">
                <a:moveTo>
                  <a:pt x="0" y="0"/>
                </a:moveTo>
                <a:lnTo>
                  <a:pt x="9321885" y="0"/>
                </a:lnTo>
                <a:lnTo>
                  <a:pt x="9321885" y="5278454"/>
                </a:lnTo>
                <a:lnTo>
                  <a:pt x="0" y="5278454"/>
                </a:lnTo>
                <a:lnTo>
                  <a:pt x="0" y="0"/>
                </a:lnTo>
                <a:close/>
              </a:path>
            </a:pathLst>
          </a:custGeom>
          <a:blipFill>
            <a:blip r:embed="rId6"/>
            <a:stretch>
              <a:fillRect l="0" t="0" r="0" b="0"/>
            </a:stretch>
          </a:blipFill>
        </p:spPr>
      </p:sp>
      <p:sp>
        <p:nvSpPr>
          <p:cNvPr name="Freeform 5" id="5"/>
          <p:cNvSpPr/>
          <p:nvPr/>
        </p:nvSpPr>
        <p:spPr>
          <a:xfrm flipH="false" flipV="false" rot="0">
            <a:off x="1288495" y="3979846"/>
            <a:ext cx="6383781" cy="3367496"/>
          </a:xfrm>
          <a:custGeom>
            <a:avLst/>
            <a:gdLst/>
            <a:ahLst/>
            <a:cxnLst/>
            <a:rect r="r" b="b" t="t" l="l"/>
            <a:pathLst>
              <a:path h="3367496" w="6383781">
                <a:moveTo>
                  <a:pt x="0" y="0"/>
                </a:moveTo>
                <a:lnTo>
                  <a:pt x="6383780" y="0"/>
                </a:lnTo>
                <a:lnTo>
                  <a:pt x="6383780" y="3367496"/>
                </a:lnTo>
                <a:lnTo>
                  <a:pt x="0" y="3367496"/>
                </a:lnTo>
                <a:lnTo>
                  <a:pt x="0" y="0"/>
                </a:lnTo>
                <a:close/>
              </a:path>
            </a:pathLst>
          </a:custGeom>
          <a:blipFill>
            <a:blip r:embed="rId7"/>
            <a:stretch>
              <a:fillRect l="0" t="0" r="0" b="0"/>
            </a:stretch>
          </a:blipFill>
        </p:spPr>
      </p:sp>
      <p:sp>
        <p:nvSpPr>
          <p:cNvPr name="Freeform 6" id="6"/>
          <p:cNvSpPr/>
          <p:nvPr/>
        </p:nvSpPr>
        <p:spPr>
          <a:xfrm flipH="false" flipV="false" rot="0">
            <a:off x="6363117" y="1028700"/>
            <a:ext cx="1759572" cy="1987196"/>
          </a:xfrm>
          <a:custGeom>
            <a:avLst/>
            <a:gdLst/>
            <a:ahLst/>
            <a:cxnLst/>
            <a:rect r="r" b="b" t="t" l="l"/>
            <a:pathLst>
              <a:path h="1987196" w="1759572">
                <a:moveTo>
                  <a:pt x="0" y="0"/>
                </a:moveTo>
                <a:lnTo>
                  <a:pt x="1759572" y="0"/>
                </a:lnTo>
                <a:lnTo>
                  <a:pt x="1759572" y="1987196"/>
                </a:lnTo>
                <a:lnTo>
                  <a:pt x="0" y="19871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8511269" y="1686998"/>
            <a:ext cx="2846780" cy="828601"/>
          </a:xfrm>
          <a:prstGeom prst="rect">
            <a:avLst/>
          </a:prstGeom>
        </p:spPr>
        <p:txBody>
          <a:bodyPr anchor="t" rtlCol="false" tIns="0" lIns="0" bIns="0" rIns="0">
            <a:spAutoFit/>
          </a:bodyPr>
          <a:lstStyle/>
          <a:p>
            <a:pPr algn="ctr">
              <a:lnSpc>
                <a:spcPts val="6599"/>
              </a:lnSpc>
            </a:pPr>
            <a:r>
              <a:rPr lang="en-US" sz="5499">
                <a:solidFill>
                  <a:srgbClr val="000000"/>
                </a:solidFill>
                <a:latin typeface="Montserrat Bold"/>
              </a:rPr>
              <a:t>ROLES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5675934" y="-2578206"/>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2950038" y="4309791"/>
            <a:ext cx="3255784" cy="325578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E3A783"/>
              </a:solidFill>
              <a:prstDash val="solid"/>
              <a:miter/>
            </a:ln>
          </p:spPr>
        </p:sp>
        <p:sp>
          <p:nvSpPr>
            <p:cNvPr name="TextBox 6" id="6"/>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7" id="7"/>
          <p:cNvGrpSpPr/>
          <p:nvPr/>
        </p:nvGrpSpPr>
        <p:grpSpPr>
          <a:xfrm rot="0">
            <a:off x="7634714" y="3765643"/>
            <a:ext cx="3313791" cy="1827421"/>
            <a:chOff x="0" y="0"/>
            <a:chExt cx="1451010" cy="800173"/>
          </a:xfrm>
        </p:grpSpPr>
        <p:sp>
          <p:nvSpPr>
            <p:cNvPr name="Freeform 8" id="8"/>
            <p:cNvSpPr/>
            <p:nvPr/>
          </p:nvSpPr>
          <p:spPr>
            <a:xfrm flipH="false" flipV="false" rot="0">
              <a:off x="0" y="0"/>
              <a:ext cx="1451010" cy="800173"/>
            </a:xfrm>
            <a:custGeom>
              <a:avLst/>
              <a:gdLst/>
              <a:ahLst/>
              <a:cxnLst/>
              <a:rect r="r" b="b" t="t" l="l"/>
              <a:pathLst>
                <a:path h="800173" w="1451010">
                  <a:moveTo>
                    <a:pt x="70088" y="0"/>
                  </a:moveTo>
                  <a:lnTo>
                    <a:pt x="1380922" y="0"/>
                  </a:lnTo>
                  <a:cubicBezTo>
                    <a:pt x="1399510" y="0"/>
                    <a:pt x="1417337" y="7384"/>
                    <a:pt x="1430481" y="20528"/>
                  </a:cubicBezTo>
                  <a:cubicBezTo>
                    <a:pt x="1443626" y="33672"/>
                    <a:pt x="1451010" y="51500"/>
                    <a:pt x="1451010" y="70088"/>
                  </a:cubicBezTo>
                  <a:lnTo>
                    <a:pt x="1451010" y="730085"/>
                  </a:lnTo>
                  <a:cubicBezTo>
                    <a:pt x="1451010" y="748673"/>
                    <a:pt x="1443626" y="766501"/>
                    <a:pt x="1430481" y="779645"/>
                  </a:cubicBezTo>
                  <a:cubicBezTo>
                    <a:pt x="1417337" y="792789"/>
                    <a:pt x="1399510" y="800173"/>
                    <a:pt x="1380922" y="800173"/>
                  </a:cubicBezTo>
                  <a:lnTo>
                    <a:pt x="70088" y="800173"/>
                  </a:lnTo>
                  <a:cubicBezTo>
                    <a:pt x="51500" y="800173"/>
                    <a:pt x="33672" y="792789"/>
                    <a:pt x="20528" y="779645"/>
                  </a:cubicBezTo>
                  <a:cubicBezTo>
                    <a:pt x="7384" y="766501"/>
                    <a:pt x="0" y="748673"/>
                    <a:pt x="0" y="730085"/>
                  </a:cubicBezTo>
                  <a:lnTo>
                    <a:pt x="0" y="70088"/>
                  </a:lnTo>
                  <a:cubicBezTo>
                    <a:pt x="0" y="51500"/>
                    <a:pt x="7384" y="33672"/>
                    <a:pt x="20528" y="20528"/>
                  </a:cubicBezTo>
                  <a:cubicBezTo>
                    <a:pt x="33672" y="7384"/>
                    <a:pt x="51500" y="0"/>
                    <a:pt x="70088" y="0"/>
                  </a:cubicBezTo>
                  <a:close/>
                </a:path>
              </a:pathLst>
            </a:custGeom>
            <a:solidFill>
              <a:srgbClr val="989C8B"/>
            </a:solidFill>
          </p:spPr>
        </p:sp>
        <p:sp>
          <p:nvSpPr>
            <p:cNvPr name="TextBox 9" id="9"/>
            <p:cNvSpPr txBox="true"/>
            <p:nvPr/>
          </p:nvSpPr>
          <p:spPr>
            <a:xfrm>
              <a:off x="0" y="-57150"/>
              <a:ext cx="1451010" cy="857323"/>
            </a:xfrm>
            <a:prstGeom prst="rect">
              <a:avLst/>
            </a:prstGeom>
          </p:spPr>
          <p:txBody>
            <a:bodyPr anchor="ctr" rtlCol="false" tIns="50800" lIns="50800" bIns="50800" rIns="50800"/>
            <a:lstStyle/>
            <a:p>
              <a:pPr algn="ctr">
                <a:lnSpc>
                  <a:spcPts val="3303"/>
                </a:lnSpc>
              </a:pPr>
              <a:r>
                <a:rPr lang="en-US" sz="2359">
                  <a:solidFill>
                    <a:srgbClr val="000000"/>
                  </a:solidFill>
                  <a:latin typeface="Montserrat Bold"/>
                </a:rPr>
                <a:t>Được tạo tự động</a:t>
              </a:r>
            </a:p>
          </p:txBody>
        </p:sp>
      </p:grpSp>
      <p:grpSp>
        <p:nvGrpSpPr>
          <p:cNvPr name="Group 10" id="10"/>
          <p:cNvGrpSpPr/>
          <p:nvPr/>
        </p:nvGrpSpPr>
        <p:grpSpPr>
          <a:xfrm rot="5400000">
            <a:off x="3067598" y="4418757"/>
            <a:ext cx="3037852" cy="303785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9A9"/>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sp>
        <p:nvSpPr>
          <p:cNvPr name="AutoShape 13" id="13"/>
          <p:cNvSpPr/>
          <p:nvPr/>
        </p:nvSpPr>
        <p:spPr>
          <a:xfrm flipV="true">
            <a:off x="6205822" y="4679354"/>
            <a:ext cx="1428892" cy="1258329"/>
          </a:xfrm>
          <a:prstGeom prst="line">
            <a:avLst/>
          </a:prstGeom>
          <a:ln cap="flat" w="19050">
            <a:solidFill>
              <a:srgbClr val="E3A783"/>
            </a:solidFill>
            <a:prstDash val="solid"/>
            <a:headEnd type="none" len="sm" w="sm"/>
            <a:tailEnd type="none" len="sm" w="sm"/>
          </a:ln>
        </p:spPr>
      </p:sp>
      <p:grpSp>
        <p:nvGrpSpPr>
          <p:cNvPr name="Group 14" id="14"/>
          <p:cNvGrpSpPr/>
          <p:nvPr/>
        </p:nvGrpSpPr>
        <p:grpSpPr>
          <a:xfrm rot="5400000">
            <a:off x="12042996" y="4309791"/>
            <a:ext cx="3294966" cy="3294966"/>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E3A783"/>
              </a:solidFill>
              <a:prstDash val="solid"/>
              <a:miter/>
            </a:ln>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17" id="17"/>
          <p:cNvGrpSpPr/>
          <p:nvPr/>
        </p:nvGrpSpPr>
        <p:grpSpPr>
          <a:xfrm rot="5400000">
            <a:off x="12162717" y="4428012"/>
            <a:ext cx="3037852" cy="303785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9A9"/>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20" id="20"/>
          <p:cNvGrpSpPr/>
          <p:nvPr/>
        </p:nvGrpSpPr>
        <p:grpSpPr>
          <a:xfrm rot="0">
            <a:off x="12214390" y="1915054"/>
            <a:ext cx="2912996" cy="1387069"/>
            <a:chOff x="0" y="0"/>
            <a:chExt cx="1275514" cy="607356"/>
          </a:xfrm>
        </p:grpSpPr>
        <p:sp>
          <p:nvSpPr>
            <p:cNvPr name="Freeform 21" id="21"/>
            <p:cNvSpPr/>
            <p:nvPr/>
          </p:nvSpPr>
          <p:spPr>
            <a:xfrm flipH="false" flipV="false" rot="0">
              <a:off x="0" y="0"/>
              <a:ext cx="1275514" cy="607356"/>
            </a:xfrm>
            <a:custGeom>
              <a:avLst/>
              <a:gdLst/>
              <a:ahLst/>
              <a:cxnLst/>
              <a:rect r="r" b="b" t="t" l="l"/>
              <a:pathLst>
                <a:path h="607356" w="1275514">
                  <a:moveTo>
                    <a:pt x="79732" y="0"/>
                  </a:moveTo>
                  <a:lnTo>
                    <a:pt x="1195782" y="0"/>
                  </a:lnTo>
                  <a:cubicBezTo>
                    <a:pt x="1216928" y="0"/>
                    <a:pt x="1237208" y="8400"/>
                    <a:pt x="1252161" y="23353"/>
                  </a:cubicBezTo>
                  <a:cubicBezTo>
                    <a:pt x="1267114" y="38305"/>
                    <a:pt x="1275514" y="58585"/>
                    <a:pt x="1275514" y="79732"/>
                  </a:cubicBezTo>
                  <a:lnTo>
                    <a:pt x="1275514" y="527624"/>
                  </a:lnTo>
                  <a:cubicBezTo>
                    <a:pt x="1275514" y="571659"/>
                    <a:pt x="1239817" y="607356"/>
                    <a:pt x="1195782" y="607356"/>
                  </a:cubicBezTo>
                  <a:lnTo>
                    <a:pt x="79732" y="607356"/>
                  </a:lnTo>
                  <a:cubicBezTo>
                    <a:pt x="58585" y="607356"/>
                    <a:pt x="38305" y="598956"/>
                    <a:pt x="23353" y="584003"/>
                  </a:cubicBezTo>
                  <a:cubicBezTo>
                    <a:pt x="8400" y="569051"/>
                    <a:pt x="0" y="548771"/>
                    <a:pt x="0" y="527624"/>
                  </a:cubicBezTo>
                  <a:lnTo>
                    <a:pt x="0" y="79732"/>
                  </a:lnTo>
                  <a:cubicBezTo>
                    <a:pt x="0" y="35697"/>
                    <a:pt x="35697" y="0"/>
                    <a:pt x="79732" y="0"/>
                  </a:cubicBezTo>
                  <a:close/>
                </a:path>
              </a:pathLst>
            </a:custGeom>
            <a:solidFill>
              <a:srgbClr val="C74634"/>
            </a:solidFill>
          </p:spPr>
        </p:sp>
        <p:sp>
          <p:nvSpPr>
            <p:cNvPr name="TextBox 22" id="22"/>
            <p:cNvSpPr txBox="true"/>
            <p:nvPr/>
          </p:nvSpPr>
          <p:spPr>
            <a:xfrm>
              <a:off x="0" y="-57150"/>
              <a:ext cx="1275514" cy="664506"/>
            </a:xfrm>
            <a:prstGeom prst="rect">
              <a:avLst/>
            </a:prstGeom>
          </p:spPr>
          <p:txBody>
            <a:bodyPr anchor="ctr" rtlCol="false" tIns="50800" lIns="50800" bIns="50800" rIns="50800"/>
            <a:lstStyle/>
            <a:p>
              <a:pPr algn="ctr">
                <a:lnSpc>
                  <a:spcPts val="3303"/>
                </a:lnSpc>
              </a:pPr>
              <a:r>
                <a:rPr lang="en-US" sz="2359">
                  <a:solidFill>
                    <a:srgbClr val="000000"/>
                  </a:solidFill>
                  <a:latin typeface="Montserrat Bold"/>
                </a:rPr>
                <a:t>Có thể thực hiện hầu hết các chức năng quản trị</a:t>
              </a:r>
            </a:p>
          </p:txBody>
        </p:sp>
      </p:grpSp>
      <p:sp>
        <p:nvSpPr>
          <p:cNvPr name="AutoShape 23" id="23"/>
          <p:cNvSpPr/>
          <p:nvPr/>
        </p:nvSpPr>
        <p:spPr>
          <a:xfrm flipH="true" flipV="true">
            <a:off x="13670888" y="3302122"/>
            <a:ext cx="19591" cy="1007669"/>
          </a:xfrm>
          <a:prstGeom prst="line">
            <a:avLst/>
          </a:prstGeom>
          <a:ln cap="flat" w="19050">
            <a:solidFill>
              <a:srgbClr val="C9CAA8"/>
            </a:solidFill>
            <a:prstDash val="solid"/>
            <a:headEnd type="none" len="sm" w="sm"/>
            <a:tailEnd type="none" len="sm" w="sm"/>
          </a:ln>
        </p:spPr>
      </p:sp>
      <p:sp>
        <p:nvSpPr>
          <p:cNvPr name="AutoShape 24" id="24"/>
          <p:cNvSpPr/>
          <p:nvPr/>
        </p:nvSpPr>
        <p:spPr>
          <a:xfrm>
            <a:off x="10948505" y="4679354"/>
            <a:ext cx="1214212" cy="1267584"/>
          </a:xfrm>
          <a:prstGeom prst="line">
            <a:avLst/>
          </a:prstGeom>
          <a:ln cap="flat" w="19050">
            <a:solidFill>
              <a:srgbClr val="C9CAA8"/>
            </a:solidFill>
            <a:prstDash val="solid"/>
            <a:headEnd type="none" len="sm" w="sm"/>
            <a:tailEnd type="none" len="sm" w="sm"/>
          </a:ln>
        </p:spPr>
      </p:sp>
      <p:sp>
        <p:nvSpPr>
          <p:cNvPr name="Freeform 25" id="25"/>
          <p:cNvSpPr/>
          <p:nvPr/>
        </p:nvSpPr>
        <p:spPr>
          <a:xfrm flipH="false" flipV="false" rot="0">
            <a:off x="4009568" y="4820311"/>
            <a:ext cx="1172962" cy="952500"/>
          </a:xfrm>
          <a:custGeom>
            <a:avLst/>
            <a:gdLst/>
            <a:ahLst/>
            <a:cxnLst/>
            <a:rect r="r" b="b" t="t" l="l"/>
            <a:pathLst>
              <a:path h="952500" w="1172962">
                <a:moveTo>
                  <a:pt x="0" y="0"/>
                </a:moveTo>
                <a:lnTo>
                  <a:pt x="1172962" y="0"/>
                </a:lnTo>
                <a:lnTo>
                  <a:pt x="1172962" y="952500"/>
                </a:lnTo>
                <a:lnTo>
                  <a:pt x="0" y="9525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6" id="26"/>
          <p:cNvSpPr/>
          <p:nvPr/>
        </p:nvSpPr>
        <p:spPr>
          <a:xfrm flipH="false" flipV="false" rot="0">
            <a:off x="12863745" y="4820311"/>
            <a:ext cx="1667396" cy="952500"/>
          </a:xfrm>
          <a:custGeom>
            <a:avLst/>
            <a:gdLst/>
            <a:ahLst/>
            <a:cxnLst/>
            <a:rect r="r" b="b" t="t" l="l"/>
            <a:pathLst>
              <a:path h="952500" w="1667396">
                <a:moveTo>
                  <a:pt x="0" y="0"/>
                </a:moveTo>
                <a:lnTo>
                  <a:pt x="1667396" y="0"/>
                </a:lnTo>
                <a:lnTo>
                  <a:pt x="1667396" y="952500"/>
                </a:lnTo>
                <a:lnTo>
                  <a:pt x="0" y="9525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7" id="27"/>
          <p:cNvGrpSpPr/>
          <p:nvPr/>
        </p:nvGrpSpPr>
        <p:grpSpPr>
          <a:xfrm rot="0">
            <a:off x="7634714" y="6329278"/>
            <a:ext cx="3313791" cy="1827421"/>
            <a:chOff x="0" y="0"/>
            <a:chExt cx="1451010" cy="800173"/>
          </a:xfrm>
        </p:grpSpPr>
        <p:sp>
          <p:nvSpPr>
            <p:cNvPr name="Freeform 28" id="28"/>
            <p:cNvSpPr/>
            <p:nvPr/>
          </p:nvSpPr>
          <p:spPr>
            <a:xfrm flipH="false" flipV="false" rot="0">
              <a:off x="0" y="0"/>
              <a:ext cx="1451010" cy="800173"/>
            </a:xfrm>
            <a:custGeom>
              <a:avLst/>
              <a:gdLst/>
              <a:ahLst/>
              <a:cxnLst/>
              <a:rect r="r" b="b" t="t" l="l"/>
              <a:pathLst>
                <a:path h="800173" w="1451010">
                  <a:moveTo>
                    <a:pt x="70088" y="0"/>
                  </a:moveTo>
                  <a:lnTo>
                    <a:pt x="1380922" y="0"/>
                  </a:lnTo>
                  <a:cubicBezTo>
                    <a:pt x="1399510" y="0"/>
                    <a:pt x="1417337" y="7384"/>
                    <a:pt x="1430481" y="20528"/>
                  </a:cubicBezTo>
                  <a:cubicBezTo>
                    <a:pt x="1443626" y="33672"/>
                    <a:pt x="1451010" y="51500"/>
                    <a:pt x="1451010" y="70088"/>
                  </a:cubicBezTo>
                  <a:lnTo>
                    <a:pt x="1451010" y="730085"/>
                  </a:lnTo>
                  <a:cubicBezTo>
                    <a:pt x="1451010" y="748673"/>
                    <a:pt x="1443626" y="766501"/>
                    <a:pt x="1430481" y="779645"/>
                  </a:cubicBezTo>
                  <a:cubicBezTo>
                    <a:pt x="1417337" y="792789"/>
                    <a:pt x="1399510" y="800173"/>
                    <a:pt x="1380922" y="800173"/>
                  </a:cubicBezTo>
                  <a:lnTo>
                    <a:pt x="70088" y="800173"/>
                  </a:lnTo>
                  <a:cubicBezTo>
                    <a:pt x="51500" y="800173"/>
                    <a:pt x="33672" y="792789"/>
                    <a:pt x="20528" y="779645"/>
                  </a:cubicBezTo>
                  <a:cubicBezTo>
                    <a:pt x="7384" y="766501"/>
                    <a:pt x="0" y="748673"/>
                    <a:pt x="0" y="730085"/>
                  </a:cubicBezTo>
                  <a:lnTo>
                    <a:pt x="0" y="70088"/>
                  </a:lnTo>
                  <a:cubicBezTo>
                    <a:pt x="0" y="51500"/>
                    <a:pt x="7384" y="33672"/>
                    <a:pt x="20528" y="20528"/>
                  </a:cubicBezTo>
                  <a:cubicBezTo>
                    <a:pt x="33672" y="7384"/>
                    <a:pt x="51500" y="0"/>
                    <a:pt x="70088" y="0"/>
                  </a:cubicBezTo>
                  <a:close/>
                </a:path>
              </a:pathLst>
            </a:custGeom>
            <a:solidFill>
              <a:srgbClr val="C74634"/>
            </a:solidFill>
          </p:spPr>
        </p:sp>
        <p:sp>
          <p:nvSpPr>
            <p:cNvPr name="TextBox 29" id="29"/>
            <p:cNvSpPr txBox="true"/>
            <p:nvPr/>
          </p:nvSpPr>
          <p:spPr>
            <a:xfrm>
              <a:off x="0" y="-57150"/>
              <a:ext cx="1451010" cy="857323"/>
            </a:xfrm>
            <a:prstGeom prst="rect">
              <a:avLst/>
            </a:prstGeom>
          </p:spPr>
          <p:txBody>
            <a:bodyPr anchor="ctr" rtlCol="false" tIns="50800" lIns="50800" bIns="50800" rIns="50800"/>
            <a:lstStyle/>
            <a:p>
              <a:pPr algn="ctr">
                <a:lnSpc>
                  <a:spcPts val="3303"/>
                </a:lnSpc>
              </a:pPr>
              <a:r>
                <a:rPr lang="en-US" sz="2359">
                  <a:solidFill>
                    <a:srgbClr val="000000"/>
                  </a:solidFill>
                  <a:latin typeface="Montserrat Bold"/>
                </a:rPr>
                <a:t>Được cấp vai trò DBA tự động</a:t>
              </a:r>
            </a:p>
          </p:txBody>
        </p:sp>
      </p:grpSp>
      <p:sp>
        <p:nvSpPr>
          <p:cNvPr name="AutoShape 30" id="30"/>
          <p:cNvSpPr/>
          <p:nvPr/>
        </p:nvSpPr>
        <p:spPr>
          <a:xfrm>
            <a:off x="6205822" y="5937683"/>
            <a:ext cx="1428892" cy="1305305"/>
          </a:xfrm>
          <a:prstGeom prst="line">
            <a:avLst/>
          </a:prstGeom>
          <a:ln cap="flat" w="19050">
            <a:solidFill>
              <a:srgbClr val="E3A783"/>
            </a:solidFill>
            <a:prstDash val="solid"/>
            <a:headEnd type="none" len="sm" w="sm"/>
            <a:tailEnd type="none" len="sm" w="sm"/>
          </a:ln>
        </p:spPr>
      </p:sp>
      <p:sp>
        <p:nvSpPr>
          <p:cNvPr name="AutoShape 31" id="31"/>
          <p:cNvSpPr/>
          <p:nvPr/>
        </p:nvSpPr>
        <p:spPr>
          <a:xfrm flipV="true">
            <a:off x="10948505" y="5946938"/>
            <a:ext cx="1214212" cy="1296050"/>
          </a:xfrm>
          <a:prstGeom prst="line">
            <a:avLst/>
          </a:prstGeom>
          <a:ln cap="flat" w="19050">
            <a:solidFill>
              <a:srgbClr val="C9CAA8"/>
            </a:solidFill>
            <a:prstDash val="solid"/>
            <a:headEnd type="none" len="sm" w="sm"/>
            <a:tailEnd type="none" len="sm" w="sm"/>
          </a:ln>
        </p:spPr>
      </p:sp>
      <p:sp>
        <p:nvSpPr>
          <p:cNvPr name="TextBox 32" id="32"/>
          <p:cNvSpPr txBox="true"/>
          <p:nvPr/>
        </p:nvSpPr>
        <p:spPr>
          <a:xfrm rot="0">
            <a:off x="3014695" y="5910190"/>
            <a:ext cx="3037852" cy="761975"/>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Montserrat Bold"/>
              </a:rPr>
              <a:t>SYS</a:t>
            </a:r>
          </a:p>
        </p:txBody>
      </p:sp>
      <p:sp>
        <p:nvSpPr>
          <p:cNvPr name="TextBox 33" id="33"/>
          <p:cNvSpPr txBox="true"/>
          <p:nvPr/>
        </p:nvSpPr>
        <p:spPr>
          <a:xfrm rot="0">
            <a:off x="12042996" y="5910190"/>
            <a:ext cx="3037852" cy="761975"/>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Montserrat Bold"/>
              </a:rPr>
              <a:t>SYSTEM</a:t>
            </a:r>
          </a:p>
        </p:txBody>
      </p:sp>
      <p:grpSp>
        <p:nvGrpSpPr>
          <p:cNvPr name="Group 34" id="34"/>
          <p:cNvGrpSpPr/>
          <p:nvPr/>
        </p:nvGrpSpPr>
        <p:grpSpPr>
          <a:xfrm rot="0">
            <a:off x="3139551" y="1875872"/>
            <a:ext cx="2912996" cy="1387069"/>
            <a:chOff x="0" y="0"/>
            <a:chExt cx="1275514" cy="607356"/>
          </a:xfrm>
        </p:grpSpPr>
        <p:sp>
          <p:nvSpPr>
            <p:cNvPr name="Freeform 35" id="35"/>
            <p:cNvSpPr/>
            <p:nvPr/>
          </p:nvSpPr>
          <p:spPr>
            <a:xfrm flipH="false" flipV="false" rot="0">
              <a:off x="0" y="0"/>
              <a:ext cx="1275514" cy="607356"/>
            </a:xfrm>
            <a:custGeom>
              <a:avLst/>
              <a:gdLst/>
              <a:ahLst/>
              <a:cxnLst/>
              <a:rect r="r" b="b" t="t" l="l"/>
              <a:pathLst>
                <a:path h="607356" w="1275514">
                  <a:moveTo>
                    <a:pt x="79732" y="0"/>
                  </a:moveTo>
                  <a:lnTo>
                    <a:pt x="1195782" y="0"/>
                  </a:lnTo>
                  <a:cubicBezTo>
                    <a:pt x="1216928" y="0"/>
                    <a:pt x="1237208" y="8400"/>
                    <a:pt x="1252161" y="23353"/>
                  </a:cubicBezTo>
                  <a:cubicBezTo>
                    <a:pt x="1267114" y="38305"/>
                    <a:pt x="1275514" y="58585"/>
                    <a:pt x="1275514" y="79732"/>
                  </a:cubicBezTo>
                  <a:lnTo>
                    <a:pt x="1275514" y="527624"/>
                  </a:lnTo>
                  <a:cubicBezTo>
                    <a:pt x="1275514" y="571659"/>
                    <a:pt x="1239817" y="607356"/>
                    <a:pt x="1195782" y="607356"/>
                  </a:cubicBezTo>
                  <a:lnTo>
                    <a:pt x="79732" y="607356"/>
                  </a:lnTo>
                  <a:cubicBezTo>
                    <a:pt x="58585" y="607356"/>
                    <a:pt x="38305" y="598956"/>
                    <a:pt x="23353" y="584003"/>
                  </a:cubicBezTo>
                  <a:cubicBezTo>
                    <a:pt x="8400" y="569051"/>
                    <a:pt x="0" y="548771"/>
                    <a:pt x="0" y="527624"/>
                  </a:cubicBezTo>
                  <a:lnTo>
                    <a:pt x="0" y="79732"/>
                  </a:lnTo>
                  <a:cubicBezTo>
                    <a:pt x="0" y="35697"/>
                    <a:pt x="35697" y="0"/>
                    <a:pt x="79732" y="0"/>
                  </a:cubicBezTo>
                  <a:close/>
                </a:path>
              </a:pathLst>
            </a:custGeom>
            <a:solidFill>
              <a:srgbClr val="C74634"/>
            </a:solidFill>
          </p:spPr>
        </p:sp>
        <p:sp>
          <p:nvSpPr>
            <p:cNvPr name="TextBox 36" id="36"/>
            <p:cNvSpPr txBox="true"/>
            <p:nvPr/>
          </p:nvSpPr>
          <p:spPr>
            <a:xfrm>
              <a:off x="0" y="-57150"/>
              <a:ext cx="1275514" cy="664506"/>
            </a:xfrm>
            <a:prstGeom prst="rect">
              <a:avLst/>
            </a:prstGeom>
          </p:spPr>
          <p:txBody>
            <a:bodyPr anchor="ctr" rtlCol="false" tIns="50800" lIns="50800" bIns="50800" rIns="50800"/>
            <a:lstStyle/>
            <a:p>
              <a:pPr algn="ctr">
                <a:lnSpc>
                  <a:spcPts val="3303"/>
                </a:lnSpc>
              </a:pPr>
              <a:r>
                <a:rPr lang="en-US" sz="2359">
                  <a:solidFill>
                    <a:srgbClr val="000000"/>
                  </a:solidFill>
                  <a:latin typeface="Montserrat Bold"/>
                </a:rPr>
                <a:t>Thực hiện tất cả chức năng quản trị</a:t>
              </a:r>
            </a:p>
          </p:txBody>
        </p:sp>
      </p:grpSp>
      <p:sp>
        <p:nvSpPr>
          <p:cNvPr name="AutoShape 37" id="37"/>
          <p:cNvSpPr/>
          <p:nvPr/>
        </p:nvSpPr>
        <p:spPr>
          <a:xfrm flipV="true">
            <a:off x="4596049" y="3262941"/>
            <a:ext cx="0" cy="1046851"/>
          </a:xfrm>
          <a:prstGeom prst="line">
            <a:avLst/>
          </a:prstGeom>
          <a:ln cap="flat" w="19050">
            <a:solidFill>
              <a:srgbClr val="C9CAA8"/>
            </a:solidFill>
            <a:prstDash val="solid"/>
            <a:headEnd type="none" len="sm" w="sm"/>
            <a:tailEnd type="none" len="sm" w="sm"/>
          </a:ln>
        </p:spPr>
      </p:sp>
      <p:grpSp>
        <p:nvGrpSpPr>
          <p:cNvPr name="Group 38" id="38"/>
          <p:cNvGrpSpPr/>
          <p:nvPr/>
        </p:nvGrpSpPr>
        <p:grpSpPr>
          <a:xfrm rot="0">
            <a:off x="3121432" y="8550200"/>
            <a:ext cx="2912996" cy="967993"/>
            <a:chOff x="0" y="0"/>
            <a:chExt cx="1275514" cy="423855"/>
          </a:xfrm>
        </p:grpSpPr>
        <p:sp>
          <p:nvSpPr>
            <p:cNvPr name="Freeform 39" id="39"/>
            <p:cNvSpPr/>
            <p:nvPr/>
          </p:nvSpPr>
          <p:spPr>
            <a:xfrm flipH="false" flipV="false" rot="0">
              <a:off x="0" y="0"/>
              <a:ext cx="1275514" cy="423855"/>
            </a:xfrm>
            <a:custGeom>
              <a:avLst/>
              <a:gdLst/>
              <a:ahLst/>
              <a:cxnLst/>
              <a:rect r="r" b="b" t="t" l="l"/>
              <a:pathLst>
                <a:path h="423855" w="1275514">
                  <a:moveTo>
                    <a:pt x="79732" y="0"/>
                  </a:moveTo>
                  <a:lnTo>
                    <a:pt x="1195782" y="0"/>
                  </a:lnTo>
                  <a:cubicBezTo>
                    <a:pt x="1216928" y="0"/>
                    <a:pt x="1237208" y="8400"/>
                    <a:pt x="1252161" y="23353"/>
                  </a:cubicBezTo>
                  <a:cubicBezTo>
                    <a:pt x="1267114" y="38305"/>
                    <a:pt x="1275514" y="58585"/>
                    <a:pt x="1275514" y="79732"/>
                  </a:cubicBezTo>
                  <a:lnTo>
                    <a:pt x="1275514" y="344124"/>
                  </a:lnTo>
                  <a:cubicBezTo>
                    <a:pt x="1275514" y="388158"/>
                    <a:pt x="1239817" y="423855"/>
                    <a:pt x="1195782" y="423855"/>
                  </a:cubicBezTo>
                  <a:lnTo>
                    <a:pt x="79732" y="423855"/>
                  </a:lnTo>
                  <a:cubicBezTo>
                    <a:pt x="35697" y="423855"/>
                    <a:pt x="0" y="388158"/>
                    <a:pt x="0" y="344124"/>
                  </a:cubicBezTo>
                  <a:lnTo>
                    <a:pt x="0" y="79732"/>
                  </a:lnTo>
                  <a:cubicBezTo>
                    <a:pt x="0" y="35697"/>
                    <a:pt x="35697" y="0"/>
                    <a:pt x="79732" y="0"/>
                  </a:cubicBezTo>
                  <a:close/>
                </a:path>
              </a:pathLst>
            </a:custGeom>
            <a:solidFill>
              <a:srgbClr val="989C8B"/>
            </a:solidFill>
          </p:spPr>
        </p:sp>
        <p:sp>
          <p:nvSpPr>
            <p:cNvPr name="TextBox 40" id="40"/>
            <p:cNvSpPr txBox="true"/>
            <p:nvPr/>
          </p:nvSpPr>
          <p:spPr>
            <a:xfrm>
              <a:off x="0" y="-57150"/>
              <a:ext cx="1275514" cy="481005"/>
            </a:xfrm>
            <a:prstGeom prst="rect">
              <a:avLst/>
            </a:prstGeom>
          </p:spPr>
          <p:txBody>
            <a:bodyPr anchor="ctr" rtlCol="false" tIns="50800" lIns="50800" bIns="50800" rIns="50800"/>
            <a:lstStyle/>
            <a:p>
              <a:pPr algn="ctr">
                <a:lnSpc>
                  <a:spcPts val="3303"/>
                </a:lnSpc>
              </a:pPr>
              <a:r>
                <a:rPr lang="en-US" sz="2359">
                  <a:solidFill>
                    <a:srgbClr val="000000"/>
                  </a:solidFill>
                  <a:latin typeface="Montserrat Bold"/>
                </a:rPr>
                <a:t>Được cấp đặc quyền SYSDBA</a:t>
              </a:r>
            </a:p>
          </p:txBody>
        </p:sp>
      </p:grpSp>
      <p:sp>
        <p:nvSpPr>
          <p:cNvPr name="AutoShape 41" id="41"/>
          <p:cNvSpPr/>
          <p:nvPr/>
        </p:nvSpPr>
        <p:spPr>
          <a:xfrm flipH="true" flipV="true">
            <a:off x="4568405" y="7575100"/>
            <a:ext cx="9525" cy="975100"/>
          </a:xfrm>
          <a:prstGeom prst="line">
            <a:avLst/>
          </a:prstGeom>
          <a:ln cap="flat" w="19050">
            <a:solidFill>
              <a:srgbClr val="989C8B"/>
            </a:solidFill>
            <a:prstDash val="solid"/>
            <a:headEnd type="none" len="sm" w="sm"/>
            <a:tailEnd type="none" len="sm" w="sm"/>
          </a:ln>
        </p:spPr>
      </p:sp>
      <p:sp>
        <p:nvSpPr>
          <p:cNvPr name="TextBox 42" id="42"/>
          <p:cNvSpPr txBox="true"/>
          <p:nvPr/>
        </p:nvSpPr>
        <p:spPr>
          <a:xfrm rot="0">
            <a:off x="5818258" y="702925"/>
            <a:ext cx="6651485" cy="657225"/>
          </a:xfrm>
          <a:prstGeom prst="rect">
            <a:avLst/>
          </a:prstGeom>
        </p:spPr>
        <p:txBody>
          <a:bodyPr anchor="t" rtlCol="false" tIns="0" lIns="0" bIns="0" rIns="0">
            <a:spAutoFit/>
          </a:bodyPr>
          <a:lstStyle/>
          <a:p>
            <a:pPr algn="l">
              <a:lnSpc>
                <a:spcPts val="5299"/>
              </a:lnSpc>
            </a:pPr>
            <a:r>
              <a:rPr lang="en-US" sz="4416">
                <a:solidFill>
                  <a:srgbClr val="000000"/>
                </a:solidFill>
                <a:latin typeface="Montserrat Bold"/>
              </a:rPr>
              <a:t>TÀI KHOẢN QUẢN TRỊ</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5675934" y="-2578206"/>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V="true">
            <a:off x="4596049" y="3262941"/>
            <a:ext cx="0" cy="1046851"/>
          </a:xfrm>
          <a:prstGeom prst="line">
            <a:avLst/>
          </a:prstGeom>
          <a:ln cap="flat" w="19050">
            <a:solidFill>
              <a:srgbClr val="C9CAA8"/>
            </a:solidFill>
            <a:prstDash val="solid"/>
            <a:headEnd type="none" len="sm" w="sm"/>
            <a:tailEnd type="none" len="sm" w="sm"/>
          </a:ln>
        </p:spPr>
      </p:sp>
      <p:sp>
        <p:nvSpPr>
          <p:cNvPr name="AutoShape 5" id="5"/>
          <p:cNvSpPr/>
          <p:nvPr/>
        </p:nvSpPr>
        <p:spPr>
          <a:xfrm flipH="true" flipV="true">
            <a:off x="4568405" y="7575100"/>
            <a:ext cx="9525" cy="975100"/>
          </a:xfrm>
          <a:prstGeom prst="line">
            <a:avLst/>
          </a:prstGeom>
          <a:ln cap="flat" w="19050">
            <a:solidFill>
              <a:srgbClr val="989C8B"/>
            </a:solidFill>
            <a:prstDash val="solid"/>
            <a:headEnd type="none" len="sm" w="sm"/>
            <a:tailEnd type="none" len="sm" w="sm"/>
          </a:ln>
        </p:spPr>
      </p:sp>
      <p:grpSp>
        <p:nvGrpSpPr>
          <p:cNvPr name="Group 6" id="6"/>
          <p:cNvGrpSpPr/>
          <p:nvPr/>
        </p:nvGrpSpPr>
        <p:grpSpPr>
          <a:xfrm rot="5400000">
            <a:off x="2950038" y="4309791"/>
            <a:ext cx="3255784" cy="32557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E3A783"/>
              </a:solidFill>
              <a:prstDash val="solid"/>
              <a:miter/>
            </a:ln>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9" id="9"/>
          <p:cNvGrpSpPr/>
          <p:nvPr/>
        </p:nvGrpSpPr>
        <p:grpSpPr>
          <a:xfrm rot="0">
            <a:off x="7634714" y="3765643"/>
            <a:ext cx="3313791" cy="1827421"/>
            <a:chOff x="0" y="0"/>
            <a:chExt cx="1451010" cy="800173"/>
          </a:xfrm>
        </p:grpSpPr>
        <p:sp>
          <p:nvSpPr>
            <p:cNvPr name="Freeform 10" id="10"/>
            <p:cNvSpPr/>
            <p:nvPr/>
          </p:nvSpPr>
          <p:spPr>
            <a:xfrm flipH="false" flipV="false" rot="0">
              <a:off x="0" y="0"/>
              <a:ext cx="1451010" cy="800173"/>
            </a:xfrm>
            <a:custGeom>
              <a:avLst/>
              <a:gdLst/>
              <a:ahLst/>
              <a:cxnLst/>
              <a:rect r="r" b="b" t="t" l="l"/>
              <a:pathLst>
                <a:path h="800173" w="1451010">
                  <a:moveTo>
                    <a:pt x="70088" y="0"/>
                  </a:moveTo>
                  <a:lnTo>
                    <a:pt x="1380922" y="0"/>
                  </a:lnTo>
                  <a:cubicBezTo>
                    <a:pt x="1399510" y="0"/>
                    <a:pt x="1417337" y="7384"/>
                    <a:pt x="1430481" y="20528"/>
                  </a:cubicBezTo>
                  <a:cubicBezTo>
                    <a:pt x="1443626" y="33672"/>
                    <a:pt x="1451010" y="51500"/>
                    <a:pt x="1451010" y="70088"/>
                  </a:cubicBezTo>
                  <a:lnTo>
                    <a:pt x="1451010" y="730085"/>
                  </a:lnTo>
                  <a:cubicBezTo>
                    <a:pt x="1451010" y="748673"/>
                    <a:pt x="1443626" y="766501"/>
                    <a:pt x="1430481" y="779645"/>
                  </a:cubicBezTo>
                  <a:cubicBezTo>
                    <a:pt x="1417337" y="792789"/>
                    <a:pt x="1399510" y="800173"/>
                    <a:pt x="1380922" y="800173"/>
                  </a:cubicBezTo>
                  <a:lnTo>
                    <a:pt x="70088" y="800173"/>
                  </a:lnTo>
                  <a:cubicBezTo>
                    <a:pt x="51500" y="800173"/>
                    <a:pt x="33672" y="792789"/>
                    <a:pt x="20528" y="779645"/>
                  </a:cubicBezTo>
                  <a:cubicBezTo>
                    <a:pt x="7384" y="766501"/>
                    <a:pt x="0" y="748673"/>
                    <a:pt x="0" y="730085"/>
                  </a:cubicBezTo>
                  <a:lnTo>
                    <a:pt x="0" y="70088"/>
                  </a:lnTo>
                  <a:cubicBezTo>
                    <a:pt x="0" y="51500"/>
                    <a:pt x="7384" y="33672"/>
                    <a:pt x="20528" y="20528"/>
                  </a:cubicBezTo>
                  <a:cubicBezTo>
                    <a:pt x="33672" y="7384"/>
                    <a:pt x="51500" y="0"/>
                    <a:pt x="70088" y="0"/>
                  </a:cubicBezTo>
                  <a:close/>
                </a:path>
              </a:pathLst>
            </a:custGeom>
            <a:solidFill>
              <a:srgbClr val="989C8B"/>
            </a:solidFill>
          </p:spPr>
        </p:sp>
        <p:sp>
          <p:nvSpPr>
            <p:cNvPr name="TextBox 11" id="11"/>
            <p:cNvSpPr txBox="true"/>
            <p:nvPr/>
          </p:nvSpPr>
          <p:spPr>
            <a:xfrm>
              <a:off x="0" y="-57150"/>
              <a:ext cx="1451010" cy="857323"/>
            </a:xfrm>
            <a:prstGeom prst="rect">
              <a:avLst/>
            </a:prstGeom>
          </p:spPr>
          <p:txBody>
            <a:bodyPr anchor="ctr" rtlCol="false" tIns="50800" lIns="50800" bIns="50800" rIns="50800"/>
            <a:lstStyle/>
            <a:p>
              <a:pPr algn="ctr">
                <a:lnSpc>
                  <a:spcPts val="3303"/>
                </a:lnSpc>
              </a:pPr>
              <a:r>
                <a:rPr lang="en-US" sz="2359">
                  <a:solidFill>
                    <a:srgbClr val="000000"/>
                  </a:solidFill>
                  <a:latin typeface="Montserrat Bold"/>
                </a:rPr>
                <a:t>Cần thiết cho các tác vụ quản trị cao cấp</a:t>
              </a:r>
            </a:p>
          </p:txBody>
        </p:sp>
      </p:grpSp>
      <p:grpSp>
        <p:nvGrpSpPr>
          <p:cNvPr name="Group 12" id="12"/>
          <p:cNvGrpSpPr/>
          <p:nvPr/>
        </p:nvGrpSpPr>
        <p:grpSpPr>
          <a:xfrm rot="5400000">
            <a:off x="3067598" y="4418757"/>
            <a:ext cx="3037852" cy="303785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9A9"/>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sp>
        <p:nvSpPr>
          <p:cNvPr name="AutoShape 15" id="15"/>
          <p:cNvSpPr/>
          <p:nvPr/>
        </p:nvSpPr>
        <p:spPr>
          <a:xfrm flipV="true">
            <a:off x="6205822" y="4679354"/>
            <a:ext cx="1428892" cy="1258329"/>
          </a:xfrm>
          <a:prstGeom prst="line">
            <a:avLst/>
          </a:prstGeom>
          <a:ln cap="flat" w="19050">
            <a:solidFill>
              <a:srgbClr val="E3A783"/>
            </a:solidFill>
            <a:prstDash val="solid"/>
            <a:headEnd type="none" len="sm" w="sm"/>
            <a:tailEnd type="none" len="sm" w="sm"/>
          </a:ln>
        </p:spPr>
      </p:sp>
      <p:grpSp>
        <p:nvGrpSpPr>
          <p:cNvPr name="Group 16" id="16"/>
          <p:cNvGrpSpPr/>
          <p:nvPr/>
        </p:nvGrpSpPr>
        <p:grpSpPr>
          <a:xfrm rot="5400000">
            <a:off x="12042996" y="4309791"/>
            <a:ext cx="3294966" cy="3294966"/>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28575" cap="sq">
              <a:solidFill>
                <a:srgbClr val="E3A783"/>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19" id="19"/>
          <p:cNvGrpSpPr/>
          <p:nvPr/>
        </p:nvGrpSpPr>
        <p:grpSpPr>
          <a:xfrm rot="5400000">
            <a:off x="12162717" y="4428012"/>
            <a:ext cx="3037852" cy="303785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AC9A9"/>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303"/>
                </a:lnSpc>
              </a:pPr>
            </a:p>
          </p:txBody>
        </p:sp>
      </p:grpSp>
      <p:grpSp>
        <p:nvGrpSpPr>
          <p:cNvPr name="Group 22" id="22"/>
          <p:cNvGrpSpPr/>
          <p:nvPr/>
        </p:nvGrpSpPr>
        <p:grpSpPr>
          <a:xfrm rot="0">
            <a:off x="12214390" y="1915054"/>
            <a:ext cx="2912996" cy="1387069"/>
            <a:chOff x="0" y="0"/>
            <a:chExt cx="1275514" cy="607356"/>
          </a:xfrm>
        </p:grpSpPr>
        <p:sp>
          <p:nvSpPr>
            <p:cNvPr name="Freeform 23" id="23"/>
            <p:cNvSpPr/>
            <p:nvPr/>
          </p:nvSpPr>
          <p:spPr>
            <a:xfrm flipH="false" flipV="false" rot="0">
              <a:off x="0" y="0"/>
              <a:ext cx="1275514" cy="607356"/>
            </a:xfrm>
            <a:custGeom>
              <a:avLst/>
              <a:gdLst/>
              <a:ahLst/>
              <a:cxnLst/>
              <a:rect r="r" b="b" t="t" l="l"/>
              <a:pathLst>
                <a:path h="607356" w="1275514">
                  <a:moveTo>
                    <a:pt x="79732" y="0"/>
                  </a:moveTo>
                  <a:lnTo>
                    <a:pt x="1195782" y="0"/>
                  </a:lnTo>
                  <a:cubicBezTo>
                    <a:pt x="1216928" y="0"/>
                    <a:pt x="1237208" y="8400"/>
                    <a:pt x="1252161" y="23353"/>
                  </a:cubicBezTo>
                  <a:cubicBezTo>
                    <a:pt x="1267114" y="38305"/>
                    <a:pt x="1275514" y="58585"/>
                    <a:pt x="1275514" y="79732"/>
                  </a:cubicBezTo>
                  <a:lnTo>
                    <a:pt x="1275514" y="527624"/>
                  </a:lnTo>
                  <a:cubicBezTo>
                    <a:pt x="1275514" y="571659"/>
                    <a:pt x="1239817" y="607356"/>
                    <a:pt x="1195782" y="607356"/>
                  </a:cubicBezTo>
                  <a:lnTo>
                    <a:pt x="79732" y="607356"/>
                  </a:lnTo>
                  <a:cubicBezTo>
                    <a:pt x="58585" y="607356"/>
                    <a:pt x="38305" y="598956"/>
                    <a:pt x="23353" y="584003"/>
                  </a:cubicBezTo>
                  <a:cubicBezTo>
                    <a:pt x="8400" y="569051"/>
                    <a:pt x="0" y="548771"/>
                    <a:pt x="0" y="527624"/>
                  </a:cubicBezTo>
                  <a:lnTo>
                    <a:pt x="0" y="79732"/>
                  </a:lnTo>
                  <a:cubicBezTo>
                    <a:pt x="0" y="35697"/>
                    <a:pt x="35697" y="0"/>
                    <a:pt x="79732" y="0"/>
                  </a:cubicBezTo>
                  <a:close/>
                </a:path>
              </a:pathLst>
            </a:custGeom>
            <a:solidFill>
              <a:srgbClr val="C74634"/>
            </a:solidFill>
          </p:spPr>
        </p:sp>
        <p:sp>
          <p:nvSpPr>
            <p:cNvPr name="TextBox 24" id="24"/>
            <p:cNvSpPr txBox="true"/>
            <p:nvPr/>
          </p:nvSpPr>
          <p:spPr>
            <a:xfrm>
              <a:off x="0" y="-57150"/>
              <a:ext cx="1275514" cy="664506"/>
            </a:xfrm>
            <a:prstGeom prst="rect">
              <a:avLst/>
            </a:prstGeom>
          </p:spPr>
          <p:txBody>
            <a:bodyPr anchor="ctr" rtlCol="false" tIns="50800" lIns="50800" bIns="50800" rIns="50800"/>
            <a:lstStyle/>
            <a:p>
              <a:pPr algn="ctr">
                <a:lnSpc>
                  <a:spcPts val="3303"/>
                </a:lnSpc>
              </a:pPr>
              <a:r>
                <a:rPr lang="en-US" sz="2359">
                  <a:solidFill>
                    <a:srgbClr val="000000"/>
                  </a:solidFill>
                  <a:latin typeface="Montserrat Bold"/>
                </a:rPr>
                <a:t>Cho phép thực hiện các tác vụ vận hành cơ bản</a:t>
              </a:r>
            </a:p>
          </p:txBody>
        </p:sp>
      </p:grpSp>
      <p:sp>
        <p:nvSpPr>
          <p:cNvPr name="AutoShape 25" id="25"/>
          <p:cNvSpPr/>
          <p:nvPr/>
        </p:nvSpPr>
        <p:spPr>
          <a:xfrm flipH="true" flipV="true">
            <a:off x="13670888" y="3302122"/>
            <a:ext cx="19591" cy="1007669"/>
          </a:xfrm>
          <a:prstGeom prst="line">
            <a:avLst/>
          </a:prstGeom>
          <a:ln cap="flat" w="19050">
            <a:solidFill>
              <a:srgbClr val="C9CAA8"/>
            </a:solidFill>
            <a:prstDash val="solid"/>
            <a:headEnd type="none" len="sm" w="sm"/>
            <a:tailEnd type="none" len="sm" w="sm"/>
          </a:ln>
        </p:spPr>
      </p:sp>
      <p:sp>
        <p:nvSpPr>
          <p:cNvPr name="AutoShape 26" id="26"/>
          <p:cNvSpPr/>
          <p:nvPr/>
        </p:nvSpPr>
        <p:spPr>
          <a:xfrm>
            <a:off x="10948505" y="4679354"/>
            <a:ext cx="1214212" cy="1267584"/>
          </a:xfrm>
          <a:prstGeom prst="line">
            <a:avLst/>
          </a:prstGeom>
          <a:ln cap="flat" w="19050">
            <a:solidFill>
              <a:srgbClr val="C9CAA8"/>
            </a:solidFill>
            <a:prstDash val="solid"/>
            <a:headEnd type="none" len="sm" w="sm"/>
            <a:tailEnd type="none" len="sm" w="sm"/>
          </a:ln>
        </p:spPr>
      </p:sp>
      <p:grpSp>
        <p:nvGrpSpPr>
          <p:cNvPr name="Group 27" id="27"/>
          <p:cNvGrpSpPr/>
          <p:nvPr/>
        </p:nvGrpSpPr>
        <p:grpSpPr>
          <a:xfrm rot="0">
            <a:off x="7634714" y="6329278"/>
            <a:ext cx="3313791" cy="1827421"/>
            <a:chOff x="0" y="0"/>
            <a:chExt cx="1451010" cy="800173"/>
          </a:xfrm>
        </p:grpSpPr>
        <p:sp>
          <p:nvSpPr>
            <p:cNvPr name="Freeform 28" id="28"/>
            <p:cNvSpPr/>
            <p:nvPr/>
          </p:nvSpPr>
          <p:spPr>
            <a:xfrm flipH="false" flipV="false" rot="0">
              <a:off x="0" y="0"/>
              <a:ext cx="1451010" cy="800173"/>
            </a:xfrm>
            <a:custGeom>
              <a:avLst/>
              <a:gdLst/>
              <a:ahLst/>
              <a:cxnLst/>
              <a:rect r="r" b="b" t="t" l="l"/>
              <a:pathLst>
                <a:path h="800173" w="1451010">
                  <a:moveTo>
                    <a:pt x="70088" y="0"/>
                  </a:moveTo>
                  <a:lnTo>
                    <a:pt x="1380922" y="0"/>
                  </a:lnTo>
                  <a:cubicBezTo>
                    <a:pt x="1399510" y="0"/>
                    <a:pt x="1417337" y="7384"/>
                    <a:pt x="1430481" y="20528"/>
                  </a:cubicBezTo>
                  <a:cubicBezTo>
                    <a:pt x="1443626" y="33672"/>
                    <a:pt x="1451010" y="51500"/>
                    <a:pt x="1451010" y="70088"/>
                  </a:cubicBezTo>
                  <a:lnTo>
                    <a:pt x="1451010" y="730085"/>
                  </a:lnTo>
                  <a:cubicBezTo>
                    <a:pt x="1451010" y="748673"/>
                    <a:pt x="1443626" y="766501"/>
                    <a:pt x="1430481" y="779645"/>
                  </a:cubicBezTo>
                  <a:cubicBezTo>
                    <a:pt x="1417337" y="792789"/>
                    <a:pt x="1399510" y="800173"/>
                    <a:pt x="1380922" y="800173"/>
                  </a:cubicBezTo>
                  <a:lnTo>
                    <a:pt x="70088" y="800173"/>
                  </a:lnTo>
                  <a:cubicBezTo>
                    <a:pt x="51500" y="800173"/>
                    <a:pt x="33672" y="792789"/>
                    <a:pt x="20528" y="779645"/>
                  </a:cubicBezTo>
                  <a:cubicBezTo>
                    <a:pt x="7384" y="766501"/>
                    <a:pt x="0" y="748673"/>
                    <a:pt x="0" y="730085"/>
                  </a:cubicBezTo>
                  <a:lnTo>
                    <a:pt x="0" y="70088"/>
                  </a:lnTo>
                  <a:cubicBezTo>
                    <a:pt x="0" y="51500"/>
                    <a:pt x="7384" y="33672"/>
                    <a:pt x="20528" y="20528"/>
                  </a:cubicBezTo>
                  <a:cubicBezTo>
                    <a:pt x="33672" y="7384"/>
                    <a:pt x="51500" y="0"/>
                    <a:pt x="70088" y="0"/>
                  </a:cubicBezTo>
                  <a:close/>
                </a:path>
              </a:pathLst>
            </a:custGeom>
            <a:solidFill>
              <a:srgbClr val="C74634"/>
            </a:solidFill>
          </p:spPr>
        </p:sp>
        <p:sp>
          <p:nvSpPr>
            <p:cNvPr name="TextBox 29" id="29"/>
            <p:cNvSpPr txBox="true"/>
            <p:nvPr/>
          </p:nvSpPr>
          <p:spPr>
            <a:xfrm>
              <a:off x="0" y="-57150"/>
              <a:ext cx="1451010" cy="857323"/>
            </a:xfrm>
            <a:prstGeom prst="rect">
              <a:avLst/>
            </a:prstGeom>
          </p:spPr>
          <p:txBody>
            <a:bodyPr anchor="ctr" rtlCol="false" tIns="50800" lIns="50800" bIns="50800" rIns="50800"/>
            <a:lstStyle/>
            <a:p>
              <a:pPr algn="ctr">
                <a:lnSpc>
                  <a:spcPts val="3303"/>
                </a:lnSpc>
              </a:pPr>
              <a:r>
                <a:rPr lang="en-US" sz="2359">
                  <a:solidFill>
                    <a:srgbClr val="000000"/>
                  </a:solidFill>
                  <a:latin typeface="Montserrat Bold"/>
                </a:rPr>
                <a:t>Cung cấp quyền kết nối đặc biệt</a:t>
              </a:r>
            </a:p>
          </p:txBody>
        </p:sp>
      </p:grpSp>
      <p:sp>
        <p:nvSpPr>
          <p:cNvPr name="AutoShape 30" id="30"/>
          <p:cNvSpPr/>
          <p:nvPr/>
        </p:nvSpPr>
        <p:spPr>
          <a:xfrm>
            <a:off x="6205822" y="5937683"/>
            <a:ext cx="1428892" cy="1305305"/>
          </a:xfrm>
          <a:prstGeom prst="line">
            <a:avLst/>
          </a:prstGeom>
          <a:ln cap="flat" w="19050">
            <a:solidFill>
              <a:srgbClr val="E3A783"/>
            </a:solidFill>
            <a:prstDash val="solid"/>
            <a:headEnd type="none" len="sm" w="sm"/>
            <a:tailEnd type="none" len="sm" w="sm"/>
          </a:ln>
        </p:spPr>
      </p:sp>
      <p:sp>
        <p:nvSpPr>
          <p:cNvPr name="AutoShape 31" id="31"/>
          <p:cNvSpPr/>
          <p:nvPr/>
        </p:nvSpPr>
        <p:spPr>
          <a:xfrm flipV="true">
            <a:off x="10948505" y="5946938"/>
            <a:ext cx="1214212" cy="1296050"/>
          </a:xfrm>
          <a:prstGeom prst="line">
            <a:avLst/>
          </a:prstGeom>
          <a:ln cap="flat" w="19050">
            <a:solidFill>
              <a:srgbClr val="C9CAA8"/>
            </a:solidFill>
            <a:prstDash val="solid"/>
            <a:headEnd type="none" len="sm" w="sm"/>
            <a:tailEnd type="none" len="sm" w="sm"/>
          </a:ln>
        </p:spPr>
      </p:sp>
      <p:grpSp>
        <p:nvGrpSpPr>
          <p:cNvPr name="Group 32" id="32"/>
          <p:cNvGrpSpPr/>
          <p:nvPr/>
        </p:nvGrpSpPr>
        <p:grpSpPr>
          <a:xfrm rot="0">
            <a:off x="3139551" y="1875872"/>
            <a:ext cx="2912996" cy="967993"/>
            <a:chOff x="0" y="0"/>
            <a:chExt cx="1275514" cy="423855"/>
          </a:xfrm>
        </p:grpSpPr>
        <p:sp>
          <p:nvSpPr>
            <p:cNvPr name="Freeform 33" id="33"/>
            <p:cNvSpPr/>
            <p:nvPr/>
          </p:nvSpPr>
          <p:spPr>
            <a:xfrm flipH="false" flipV="false" rot="0">
              <a:off x="0" y="0"/>
              <a:ext cx="1275514" cy="423855"/>
            </a:xfrm>
            <a:custGeom>
              <a:avLst/>
              <a:gdLst/>
              <a:ahLst/>
              <a:cxnLst/>
              <a:rect r="r" b="b" t="t" l="l"/>
              <a:pathLst>
                <a:path h="423855" w="1275514">
                  <a:moveTo>
                    <a:pt x="79732" y="0"/>
                  </a:moveTo>
                  <a:lnTo>
                    <a:pt x="1195782" y="0"/>
                  </a:lnTo>
                  <a:cubicBezTo>
                    <a:pt x="1216928" y="0"/>
                    <a:pt x="1237208" y="8400"/>
                    <a:pt x="1252161" y="23353"/>
                  </a:cubicBezTo>
                  <a:cubicBezTo>
                    <a:pt x="1267114" y="38305"/>
                    <a:pt x="1275514" y="58585"/>
                    <a:pt x="1275514" y="79732"/>
                  </a:cubicBezTo>
                  <a:lnTo>
                    <a:pt x="1275514" y="344124"/>
                  </a:lnTo>
                  <a:cubicBezTo>
                    <a:pt x="1275514" y="388158"/>
                    <a:pt x="1239817" y="423855"/>
                    <a:pt x="1195782" y="423855"/>
                  </a:cubicBezTo>
                  <a:lnTo>
                    <a:pt x="79732" y="423855"/>
                  </a:lnTo>
                  <a:cubicBezTo>
                    <a:pt x="35697" y="423855"/>
                    <a:pt x="0" y="388158"/>
                    <a:pt x="0" y="344124"/>
                  </a:cubicBezTo>
                  <a:lnTo>
                    <a:pt x="0" y="79732"/>
                  </a:lnTo>
                  <a:cubicBezTo>
                    <a:pt x="0" y="35697"/>
                    <a:pt x="35697" y="0"/>
                    <a:pt x="79732" y="0"/>
                  </a:cubicBezTo>
                  <a:close/>
                </a:path>
              </a:pathLst>
            </a:custGeom>
            <a:solidFill>
              <a:srgbClr val="C74634"/>
            </a:solidFill>
          </p:spPr>
        </p:sp>
        <p:sp>
          <p:nvSpPr>
            <p:cNvPr name="TextBox 34" id="34"/>
            <p:cNvSpPr txBox="true"/>
            <p:nvPr/>
          </p:nvSpPr>
          <p:spPr>
            <a:xfrm>
              <a:off x="0" y="-57150"/>
              <a:ext cx="1275514" cy="481005"/>
            </a:xfrm>
            <a:prstGeom prst="rect">
              <a:avLst/>
            </a:prstGeom>
          </p:spPr>
          <p:txBody>
            <a:bodyPr anchor="ctr" rtlCol="false" tIns="50800" lIns="50800" bIns="50800" rIns="50800"/>
            <a:lstStyle/>
            <a:p>
              <a:pPr algn="ctr">
                <a:lnSpc>
                  <a:spcPts val="3303"/>
                </a:lnSpc>
              </a:pPr>
              <a:r>
                <a:rPr lang="en-US" sz="2359">
                  <a:solidFill>
                    <a:srgbClr val="000000"/>
                  </a:solidFill>
                  <a:latin typeface="Montserrat Bold"/>
                </a:rPr>
                <a:t> Cung cấp đầy đủ quyền</a:t>
              </a:r>
            </a:p>
          </p:txBody>
        </p:sp>
      </p:grpSp>
      <p:sp>
        <p:nvSpPr>
          <p:cNvPr name="AutoShape 35" id="35"/>
          <p:cNvSpPr/>
          <p:nvPr/>
        </p:nvSpPr>
        <p:spPr>
          <a:xfrm flipV="true">
            <a:off x="4596049" y="2843865"/>
            <a:ext cx="0" cy="1465926"/>
          </a:xfrm>
          <a:prstGeom prst="line">
            <a:avLst/>
          </a:prstGeom>
          <a:ln cap="flat" w="19050">
            <a:solidFill>
              <a:srgbClr val="C9CAA8"/>
            </a:solidFill>
            <a:prstDash val="solid"/>
            <a:headEnd type="none" len="sm" w="sm"/>
            <a:tailEnd type="none" len="sm" w="sm"/>
          </a:ln>
        </p:spPr>
      </p:sp>
      <p:grpSp>
        <p:nvGrpSpPr>
          <p:cNvPr name="Group 36" id="36"/>
          <p:cNvGrpSpPr/>
          <p:nvPr/>
        </p:nvGrpSpPr>
        <p:grpSpPr>
          <a:xfrm rot="0">
            <a:off x="3121432" y="8550200"/>
            <a:ext cx="2912996" cy="967993"/>
            <a:chOff x="0" y="0"/>
            <a:chExt cx="1275514" cy="423855"/>
          </a:xfrm>
        </p:grpSpPr>
        <p:sp>
          <p:nvSpPr>
            <p:cNvPr name="Freeform 37" id="37"/>
            <p:cNvSpPr/>
            <p:nvPr/>
          </p:nvSpPr>
          <p:spPr>
            <a:xfrm flipH="false" flipV="false" rot="0">
              <a:off x="0" y="0"/>
              <a:ext cx="1275514" cy="423855"/>
            </a:xfrm>
            <a:custGeom>
              <a:avLst/>
              <a:gdLst/>
              <a:ahLst/>
              <a:cxnLst/>
              <a:rect r="r" b="b" t="t" l="l"/>
              <a:pathLst>
                <a:path h="423855" w="1275514">
                  <a:moveTo>
                    <a:pt x="79732" y="0"/>
                  </a:moveTo>
                  <a:lnTo>
                    <a:pt x="1195782" y="0"/>
                  </a:lnTo>
                  <a:cubicBezTo>
                    <a:pt x="1216928" y="0"/>
                    <a:pt x="1237208" y="8400"/>
                    <a:pt x="1252161" y="23353"/>
                  </a:cubicBezTo>
                  <a:cubicBezTo>
                    <a:pt x="1267114" y="38305"/>
                    <a:pt x="1275514" y="58585"/>
                    <a:pt x="1275514" y="79732"/>
                  </a:cubicBezTo>
                  <a:lnTo>
                    <a:pt x="1275514" y="344124"/>
                  </a:lnTo>
                  <a:cubicBezTo>
                    <a:pt x="1275514" y="388158"/>
                    <a:pt x="1239817" y="423855"/>
                    <a:pt x="1195782" y="423855"/>
                  </a:cubicBezTo>
                  <a:lnTo>
                    <a:pt x="79732" y="423855"/>
                  </a:lnTo>
                  <a:cubicBezTo>
                    <a:pt x="35697" y="423855"/>
                    <a:pt x="0" y="388158"/>
                    <a:pt x="0" y="344124"/>
                  </a:cubicBezTo>
                  <a:lnTo>
                    <a:pt x="0" y="79732"/>
                  </a:lnTo>
                  <a:cubicBezTo>
                    <a:pt x="0" y="35697"/>
                    <a:pt x="35697" y="0"/>
                    <a:pt x="79732" y="0"/>
                  </a:cubicBezTo>
                  <a:close/>
                </a:path>
              </a:pathLst>
            </a:custGeom>
            <a:solidFill>
              <a:srgbClr val="989C8B"/>
            </a:solidFill>
          </p:spPr>
        </p:sp>
        <p:sp>
          <p:nvSpPr>
            <p:cNvPr name="TextBox 38" id="38"/>
            <p:cNvSpPr txBox="true"/>
            <p:nvPr/>
          </p:nvSpPr>
          <p:spPr>
            <a:xfrm>
              <a:off x="0" y="-57150"/>
              <a:ext cx="1275514" cy="481005"/>
            </a:xfrm>
            <a:prstGeom prst="rect">
              <a:avLst/>
            </a:prstGeom>
          </p:spPr>
          <p:txBody>
            <a:bodyPr anchor="ctr" rtlCol="false" tIns="50800" lIns="50800" bIns="50800" rIns="50800"/>
            <a:lstStyle/>
            <a:p>
              <a:pPr algn="ctr">
                <a:lnSpc>
                  <a:spcPts val="3303"/>
                </a:lnSpc>
              </a:pPr>
              <a:r>
                <a:rPr lang="en-US" sz="2359">
                  <a:solidFill>
                    <a:srgbClr val="000000"/>
                  </a:solidFill>
                  <a:latin typeface="Montserrat Bold"/>
                </a:rPr>
                <a:t>Được cấp đặc quyền SYSDBA</a:t>
              </a:r>
            </a:p>
          </p:txBody>
        </p:sp>
      </p:grpSp>
      <p:sp>
        <p:nvSpPr>
          <p:cNvPr name="AutoShape 39" id="39"/>
          <p:cNvSpPr/>
          <p:nvPr/>
        </p:nvSpPr>
        <p:spPr>
          <a:xfrm flipH="true" flipV="true">
            <a:off x="4568405" y="7575100"/>
            <a:ext cx="9525" cy="975100"/>
          </a:xfrm>
          <a:prstGeom prst="line">
            <a:avLst/>
          </a:prstGeom>
          <a:ln cap="flat" w="19050">
            <a:solidFill>
              <a:srgbClr val="989C8B"/>
            </a:solidFill>
            <a:prstDash val="solid"/>
            <a:headEnd type="none" len="sm" w="sm"/>
            <a:tailEnd type="none" len="sm" w="sm"/>
          </a:ln>
        </p:spPr>
      </p:sp>
      <p:sp>
        <p:nvSpPr>
          <p:cNvPr name="Freeform 40" id="40"/>
          <p:cNvSpPr/>
          <p:nvPr/>
        </p:nvSpPr>
        <p:spPr>
          <a:xfrm flipH="false" flipV="false" rot="0">
            <a:off x="3779447" y="4771880"/>
            <a:ext cx="1428750" cy="1062470"/>
          </a:xfrm>
          <a:custGeom>
            <a:avLst/>
            <a:gdLst/>
            <a:ahLst/>
            <a:cxnLst/>
            <a:rect r="r" b="b" t="t" l="l"/>
            <a:pathLst>
              <a:path h="1062470" w="1428750">
                <a:moveTo>
                  <a:pt x="0" y="0"/>
                </a:moveTo>
                <a:lnTo>
                  <a:pt x="1428750" y="0"/>
                </a:lnTo>
                <a:lnTo>
                  <a:pt x="1428750" y="1062470"/>
                </a:lnTo>
                <a:lnTo>
                  <a:pt x="0" y="10624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1" id="41"/>
          <p:cNvSpPr/>
          <p:nvPr/>
        </p:nvSpPr>
        <p:spPr>
          <a:xfrm flipH="false" flipV="false" rot="0">
            <a:off x="13013663" y="4588740"/>
            <a:ext cx="1314450" cy="1428750"/>
          </a:xfrm>
          <a:custGeom>
            <a:avLst/>
            <a:gdLst/>
            <a:ahLst/>
            <a:cxnLst/>
            <a:rect r="r" b="b" t="t" l="l"/>
            <a:pathLst>
              <a:path h="1428750" w="1314450">
                <a:moveTo>
                  <a:pt x="0" y="0"/>
                </a:moveTo>
                <a:lnTo>
                  <a:pt x="1314450" y="0"/>
                </a:lnTo>
                <a:lnTo>
                  <a:pt x="1314450" y="1428750"/>
                </a:lnTo>
                <a:lnTo>
                  <a:pt x="0" y="14287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2" id="42"/>
          <p:cNvSpPr txBox="true"/>
          <p:nvPr/>
        </p:nvSpPr>
        <p:spPr>
          <a:xfrm rot="0">
            <a:off x="3067598" y="6010908"/>
            <a:ext cx="3037852" cy="761975"/>
          </a:xfrm>
          <a:prstGeom prst="rect">
            <a:avLst/>
          </a:prstGeom>
        </p:spPr>
        <p:txBody>
          <a:bodyPr anchor="t" rtlCol="false" tIns="0" lIns="0" bIns="0" rIns="0">
            <a:spAutoFit/>
          </a:bodyPr>
          <a:lstStyle/>
          <a:p>
            <a:pPr algn="ctr">
              <a:lnSpc>
                <a:spcPts val="6299"/>
              </a:lnSpc>
              <a:spcBef>
                <a:spcPct val="0"/>
              </a:spcBef>
            </a:pPr>
            <a:r>
              <a:rPr lang="en-US" sz="4500">
                <a:solidFill>
                  <a:srgbClr val="000000"/>
                </a:solidFill>
                <a:latin typeface="Montserrat Bold"/>
              </a:rPr>
              <a:t>SYSDBA</a:t>
            </a:r>
          </a:p>
        </p:txBody>
      </p:sp>
      <p:sp>
        <p:nvSpPr>
          <p:cNvPr name="TextBox 43" id="43"/>
          <p:cNvSpPr txBox="true"/>
          <p:nvPr/>
        </p:nvSpPr>
        <p:spPr>
          <a:xfrm rot="0">
            <a:off x="12330578" y="6037137"/>
            <a:ext cx="2805475" cy="709518"/>
          </a:xfrm>
          <a:prstGeom prst="rect">
            <a:avLst/>
          </a:prstGeom>
        </p:spPr>
        <p:txBody>
          <a:bodyPr anchor="t" rtlCol="false" tIns="0" lIns="0" bIns="0" rIns="0">
            <a:spAutoFit/>
          </a:bodyPr>
          <a:lstStyle/>
          <a:p>
            <a:pPr algn="ctr">
              <a:lnSpc>
                <a:spcPts val="5818"/>
              </a:lnSpc>
              <a:spcBef>
                <a:spcPct val="0"/>
              </a:spcBef>
            </a:pPr>
            <a:r>
              <a:rPr lang="en-US" sz="4155">
                <a:solidFill>
                  <a:srgbClr val="000000"/>
                </a:solidFill>
                <a:latin typeface="Montserrat Bold"/>
              </a:rPr>
              <a:t>SYSOPER</a:t>
            </a:r>
          </a:p>
        </p:txBody>
      </p:sp>
      <p:sp>
        <p:nvSpPr>
          <p:cNvPr name="TextBox 44" id="44"/>
          <p:cNvSpPr txBox="true"/>
          <p:nvPr/>
        </p:nvSpPr>
        <p:spPr>
          <a:xfrm rot="0">
            <a:off x="6678035" y="702925"/>
            <a:ext cx="6651485" cy="657225"/>
          </a:xfrm>
          <a:prstGeom prst="rect">
            <a:avLst/>
          </a:prstGeom>
        </p:spPr>
        <p:txBody>
          <a:bodyPr anchor="t" rtlCol="false" tIns="0" lIns="0" bIns="0" rIns="0">
            <a:spAutoFit/>
          </a:bodyPr>
          <a:lstStyle/>
          <a:p>
            <a:pPr algn="l">
              <a:lnSpc>
                <a:spcPts val="5299"/>
              </a:lnSpc>
            </a:pPr>
            <a:r>
              <a:rPr lang="en-US" sz="4416">
                <a:solidFill>
                  <a:srgbClr val="000000"/>
                </a:solidFill>
                <a:latin typeface="Montserrat Bold"/>
              </a:rPr>
              <a:t>QUYỀN QUẢN TRỊ</a:t>
            </a:r>
          </a:p>
        </p:txBody>
      </p:sp>
      <p:grpSp>
        <p:nvGrpSpPr>
          <p:cNvPr name="Group 45" id="45"/>
          <p:cNvGrpSpPr/>
          <p:nvPr/>
        </p:nvGrpSpPr>
        <p:grpSpPr>
          <a:xfrm rot="0">
            <a:off x="12276818" y="8517164"/>
            <a:ext cx="2912996" cy="1387069"/>
            <a:chOff x="0" y="0"/>
            <a:chExt cx="1275514" cy="607356"/>
          </a:xfrm>
        </p:grpSpPr>
        <p:sp>
          <p:nvSpPr>
            <p:cNvPr name="Freeform 46" id="46"/>
            <p:cNvSpPr/>
            <p:nvPr/>
          </p:nvSpPr>
          <p:spPr>
            <a:xfrm flipH="false" flipV="false" rot="0">
              <a:off x="0" y="0"/>
              <a:ext cx="1275514" cy="607356"/>
            </a:xfrm>
            <a:custGeom>
              <a:avLst/>
              <a:gdLst/>
              <a:ahLst/>
              <a:cxnLst/>
              <a:rect r="r" b="b" t="t" l="l"/>
              <a:pathLst>
                <a:path h="607356" w="1275514">
                  <a:moveTo>
                    <a:pt x="79732" y="0"/>
                  </a:moveTo>
                  <a:lnTo>
                    <a:pt x="1195782" y="0"/>
                  </a:lnTo>
                  <a:cubicBezTo>
                    <a:pt x="1216928" y="0"/>
                    <a:pt x="1237208" y="8400"/>
                    <a:pt x="1252161" y="23353"/>
                  </a:cubicBezTo>
                  <a:cubicBezTo>
                    <a:pt x="1267114" y="38305"/>
                    <a:pt x="1275514" y="58585"/>
                    <a:pt x="1275514" y="79732"/>
                  </a:cubicBezTo>
                  <a:lnTo>
                    <a:pt x="1275514" y="527624"/>
                  </a:lnTo>
                  <a:cubicBezTo>
                    <a:pt x="1275514" y="571659"/>
                    <a:pt x="1239817" y="607356"/>
                    <a:pt x="1195782" y="607356"/>
                  </a:cubicBezTo>
                  <a:lnTo>
                    <a:pt x="79732" y="607356"/>
                  </a:lnTo>
                  <a:cubicBezTo>
                    <a:pt x="58585" y="607356"/>
                    <a:pt x="38305" y="598956"/>
                    <a:pt x="23353" y="584003"/>
                  </a:cubicBezTo>
                  <a:cubicBezTo>
                    <a:pt x="8400" y="569051"/>
                    <a:pt x="0" y="548771"/>
                    <a:pt x="0" y="527624"/>
                  </a:cubicBezTo>
                  <a:lnTo>
                    <a:pt x="0" y="79732"/>
                  </a:lnTo>
                  <a:cubicBezTo>
                    <a:pt x="0" y="35697"/>
                    <a:pt x="35697" y="0"/>
                    <a:pt x="79732" y="0"/>
                  </a:cubicBezTo>
                  <a:close/>
                </a:path>
              </a:pathLst>
            </a:custGeom>
            <a:solidFill>
              <a:srgbClr val="989C8B"/>
            </a:solidFill>
          </p:spPr>
        </p:sp>
        <p:sp>
          <p:nvSpPr>
            <p:cNvPr name="TextBox 47" id="47"/>
            <p:cNvSpPr txBox="true"/>
            <p:nvPr/>
          </p:nvSpPr>
          <p:spPr>
            <a:xfrm>
              <a:off x="0" y="-57150"/>
              <a:ext cx="1275514" cy="664506"/>
            </a:xfrm>
            <a:prstGeom prst="rect">
              <a:avLst/>
            </a:prstGeom>
          </p:spPr>
          <p:txBody>
            <a:bodyPr anchor="ctr" rtlCol="false" tIns="50800" lIns="50800" bIns="50800" rIns="50800"/>
            <a:lstStyle/>
            <a:p>
              <a:pPr algn="ctr">
                <a:lnSpc>
                  <a:spcPts val="3303"/>
                </a:lnSpc>
              </a:pPr>
              <a:r>
                <a:rPr lang="en-US" sz="2359">
                  <a:solidFill>
                    <a:srgbClr val="000000"/>
                  </a:solidFill>
                  <a:latin typeface="Montserrat Bold"/>
                </a:rPr>
                <a:t>Không có quyền xem dữ liệu người dùng</a:t>
              </a:r>
            </a:p>
          </p:txBody>
        </p:sp>
      </p:grpSp>
      <p:sp>
        <p:nvSpPr>
          <p:cNvPr name="AutoShape 48" id="48"/>
          <p:cNvSpPr/>
          <p:nvPr/>
        </p:nvSpPr>
        <p:spPr>
          <a:xfrm flipH="true" flipV="true">
            <a:off x="13723791" y="7542064"/>
            <a:ext cx="9525" cy="975100"/>
          </a:xfrm>
          <a:prstGeom prst="line">
            <a:avLst/>
          </a:prstGeom>
          <a:ln cap="flat" w="19050">
            <a:solidFill>
              <a:srgbClr val="989C8B"/>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D5D3D1"/>
        </a:solidFill>
      </p:bgPr>
    </p:bg>
    <p:spTree>
      <p:nvGrpSpPr>
        <p:cNvPr id="1" name=""/>
        <p:cNvGrpSpPr/>
        <p:nvPr/>
      </p:nvGrpSpPr>
      <p:grpSpPr>
        <a:xfrm>
          <a:off x="0" y="0"/>
          <a:ext cx="0" cy="0"/>
          <a:chOff x="0" y="0"/>
          <a:chExt cx="0" cy="0"/>
        </a:xfrm>
      </p:grpSpPr>
      <p:sp>
        <p:nvSpPr>
          <p:cNvPr name="Freeform 2" id="2"/>
          <p:cNvSpPr/>
          <p:nvPr/>
        </p:nvSpPr>
        <p:spPr>
          <a:xfrm flipH="false" flipV="false" rot="0">
            <a:off x="1658421" y="3329744"/>
            <a:ext cx="1133928" cy="1463133"/>
          </a:xfrm>
          <a:custGeom>
            <a:avLst/>
            <a:gdLst/>
            <a:ahLst/>
            <a:cxnLst/>
            <a:rect r="r" b="b" t="t" l="l"/>
            <a:pathLst>
              <a:path h="1463133" w="1133928">
                <a:moveTo>
                  <a:pt x="0" y="0"/>
                </a:moveTo>
                <a:lnTo>
                  <a:pt x="1133928" y="0"/>
                </a:lnTo>
                <a:lnTo>
                  <a:pt x="1133928" y="1463133"/>
                </a:lnTo>
                <a:lnTo>
                  <a:pt x="0" y="1463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8421" y="6374352"/>
            <a:ext cx="1415581" cy="1463133"/>
          </a:xfrm>
          <a:custGeom>
            <a:avLst/>
            <a:gdLst/>
            <a:ahLst/>
            <a:cxnLst/>
            <a:rect r="r" b="b" t="t" l="l"/>
            <a:pathLst>
              <a:path h="1463133" w="1415581">
                <a:moveTo>
                  <a:pt x="0" y="0"/>
                </a:moveTo>
                <a:lnTo>
                  <a:pt x="1415581" y="0"/>
                </a:lnTo>
                <a:lnTo>
                  <a:pt x="1415581" y="1463133"/>
                </a:lnTo>
                <a:lnTo>
                  <a:pt x="0" y="14631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44298" y="1925211"/>
            <a:ext cx="2643827" cy="1404533"/>
          </a:xfrm>
          <a:custGeom>
            <a:avLst/>
            <a:gdLst/>
            <a:ahLst/>
            <a:cxnLst/>
            <a:rect r="r" b="b" t="t" l="l"/>
            <a:pathLst>
              <a:path h="1404533" w="2643827">
                <a:moveTo>
                  <a:pt x="0" y="0"/>
                </a:moveTo>
                <a:lnTo>
                  <a:pt x="2643827" y="0"/>
                </a:lnTo>
                <a:lnTo>
                  <a:pt x="2643827" y="1404533"/>
                </a:lnTo>
                <a:lnTo>
                  <a:pt x="0" y="1404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982363" y="3151460"/>
            <a:ext cx="2633758" cy="1211528"/>
          </a:xfrm>
          <a:custGeom>
            <a:avLst/>
            <a:gdLst/>
            <a:ahLst/>
            <a:cxnLst/>
            <a:rect r="r" b="b" t="t" l="l"/>
            <a:pathLst>
              <a:path h="1211528" w="2633758">
                <a:moveTo>
                  <a:pt x="0" y="0"/>
                </a:moveTo>
                <a:lnTo>
                  <a:pt x="2633757" y="0"/>
                </a:lnTo>
                <a:lnTo>
                  <a:pt x="2633757" y="1211528"/>
                </a:lnTo>
                <a:lnTo>
                  <a:pt x="0" y="12115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648115" y="5635811"/>
            <a:ext cx="4931770" cy="3206294"/>
          </a:xfrm>
          <a:custGeom>
            <a:avLst/>
            <a:gdLst/>
            <a:ahLst/>
            <a:cxnLst/>
            <a:rect r="r" b="b" t="t" l="l"/>
            <a:pathLst>
              <a:path h="3206294" w="4931770">
                <a:moveTo>
                  <a:pt x="0" y="0"/>
                </a:moveTo>
                <a:lnTo>
                  <a:pt x="4931770" y="0"/>
                </a:lnTo>
                <a:lnTo>
                  <a:pt x="4931770" y="3206294"/>
                </a:lnTo>
                <a:lnTo>
                  <a:pt x="0" y="3206294"/>
                </a:lnTo>
                <a:lnTo>
                  <a:pt x="0" y="0"/>
                </a:lnTo>
                <a:close/>
              </a:path>
            </a:pathLst>
          </a:custGeom>
          <a:blipFill>
            <a:blip r:embed="rId10"/>
            <a:stretch>
              <a:fillRect l="0" t="0" r="0" b="0"/>
            </a:stretch>
          </a:blipFill>
        </p:spPr>
      </p:sp>
      <p:sp>
        <p:nvSpPr>
          <p:cNvPr name="TextBox 7" id="7"/>
          <p:cNvSpPr txBox="true"/>
          <p:nvPr/>
        </p:nvSpPr>
        <p:spPr>
          <a:xfrm rot="0">
            <a:off x="7401176" y="704850"/>
            <a:ext cx="9899534" cy="657225"/>
          </a:xfrm>
          <a:prstGeom prst="rect">
            <a:avLst/>
          </a:prstGeom>
        </p:spPr>
        <p:txBody>
          <a:bodyPr anchor="t" rtlCol="false" tIns="0" lIns="0" bIns="0" rIns="0">
            <a:spAutoFit/>
          </a:bodyPr>
          <a:lstStyle/>
          <a:p>
            <a:pPr algn="l">
              <a:lnSpc>
                <a:spcPts val="5299"/>
              </a:lnSpc>
            </a:pPr>
            <a:r>
              <a:rPr lang="en-US" sz="4416">
                <a:solidFill>
                  <a:srgbClr val="000000"/>
                </a:solidFill>
                <a:latin typeface="Montserrat Bold"/>
              </a:rPr>
              <a:t>CẤP ĐẶC QUYỀN CHO HỆ THỐNG</a:t>
            </a:r>
          </a:p>
        </p:txBody>
      </p:sp>
      <p:sp>
        <p:nvSpPr>
          <p:cNvPr name="TextBox 8" id="8"/>
          <p:cNvSpPr txBox="true"/>
          <p:nvPr/>
        </p:nvSpPr>
        <p:spPr>
          <a:xfrm rot="0">
            <a:off x="1422337" y="2385103"/>
            <a:ext cx="1887749" cy="468112"/>
          </a:xfrm>
          <a:prstGeom prst="rect">
            <a:avLst/>
          </a:prstGeom>
        </p:spPr>
        <p:txBody>
          <a:bodyPr anchor="t" rtlCol="false" tIns="0" lIns="0" bIns="0" rIns="0">
            <a:spAutoFit/>
          </a:bodyPr>
          <a:lstStyle/>
          <a:p>
            <a:pPr algn="ctr">
              <a:lnSpc>
                <a:spcPts val="3840"/>
              </a:lnSpc>
            </a:pPr>
            <a:r>
              <a:rPr lang="en-US" sz="2743">
                <a:solidFill>
                  <a:srgbClr val="000000"/>
                </a:solidFill>
                <a:latin typeface="Montserrat Bold"/>
              </a:rPr>
              <a:t>Admin</a:t>
            </a:r>
          </a:p>
        </p:txBody>
      </p:sp>
      <p:sp>
        <p:nvSpPr>
          <p:cNvPr name="TextBox 9" id="9"/>
          <p:cNvSpPr txBox="true"/>
          <p:nvPr/>
        </p:nvSpPr>
        <p:spPr>
          <a:xfrm rot="0">
            <a:off x="203832" y="5132863"/>
            <a:ext cx="4324759" cy="948747"/>
          </a:xfrm>
          <a:prstGeom prst="rect">
            <a:avLst/>
          </a:prstGeom>
        </p:spPr>
        <p:txBody>
          <a:bodyPr anchor="t" rtlCol="false" tIns="0" lIns="0" bIns="0" rIns="0">
            <a:spAutoFit/>
          </a:bodyPr>
          <a:lstStyle/>
          <a:p>
            <a:pPr algn="ctr">
              <a:lnSpc>
                <a:spcPts val="3840"/>
              </a:lnSpc>
            </a:pPr>
            <a:r>
              <a:rPr lang="en-US" sz="2743">
                <a:solidFill>
                  <a:srgbClr val="000000"/>
                </a:solidFill>
                <a:latin typeface="Montserrat Bold"/>
              </a:rPr>
              <a:t>User có quyền GRANT ANY PRIVILEGE</a:t>
            </a:r>
          </a:p>
        </p:txBody>
      </p:sp>
      <p:sp>
        <p:nvSpPr>
          <p:cNvPr name="TextBox 10" id="10"/>
          <p:cNvSpPr txBox="true"/>
          <p:nvPr/>
        </p:nvSpPr>
        <p:spPr>
          <a:xfrm rot="0">
            <a:off x="8103016" y="2815115"/>
            <a:ext cx="8495854" cy="2164854"/>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ontserrat"/>
              </a:rPr>
              <a:t>Cần chỉ định đặc quyền muốn cấp</a:t>
            </a:r>
          </a:p>
          <a:p>
            <a:pPr algn="just" marL="539749" indent="-269875" lvl="1">
              <a:lnSpc>
                <a:spcPts val="3499"/>
              </a:lnSpc>
              <a:buFont typeface="Arial"/>
              <a:buChar char="•"/>
            </a:pPr>
            <a:r>
              <a:rPr lang="en-US" sz="2499">
                <a:solidFill>
                  <a:srgbClr val="000000"/>
                </a:solidFill>
                <a:latin typeface="Montserrat"/>
              </a:rPr>
              <a:t>Khi được cấp và kích hoạt thì có thể sử dụng ngay</a:t>
            </a:r>
          </a:p>
          <a:p>
            <a:pPr algn="just" marL="539749" indent="-269875" lvl="1">
              <a:lnSpc>
                <a:spcPts val="3499"/>
              </a:lnSpc>
              <a:buFont typeface="Arial"/>
              <a:buChar char="•"/>
            </a:pPr>
            <a:r>
              <a:rPr lang="en-US" sz="2499">
                <a:solidFill>
                  <a:srgbClr val="000000"/>
                </a:solidFill>
                <a:latin typeface="Montserrat"/>
              </a:rPr>
              <a:t>Đối với PUBLIC -&gt; các users đều được dùng</a:t>
            </a:r>
          </a:p>
          <a:p>
            <a:pPr algn="just" marL="539749" indent="-269875" lvl="1">
              <a:lnSpc>
                <a:spcPts val="3499"/>
              </a:lnSpc>
              <a:buFont typeface="Arial"/>
              <a:buChar char="•"/>
            </a:pPr>
            <a:r>
              <a:rPr lang="en-US" sz="2499">
                <a:solidFill>
                  <a:srgbClr val="000000"/>
                </a:solidFill>
                <a:latin typeface="Montserrat"/>
              </a:rPr>
              <a:t>Dùng ALL PRIVILEGES cấp tất cả đặc quyền trừ</a:t>
            </a:r>
          </a:p>
          <a:p>
            <a:pPr algn="just">
              <a:lnSpc>
                <a:spcPts val="3499"/>
              </a:lnSpc>
            </a:pPr>
            <a:r>
              <a:rPr lang="en-US" sz="2499">
                <a:solidFill>
                  <a:srgbClr val="000000"/>
                </a:solidFill>
                <a:latin typeface="Montserrat"/>
              </a:rPr>
              <a:t>      SELECT ANY DICTIONARY.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434595" y="2286799"/>
            <a:ext cx="15649401" cy="6763574"/>
          </a:xfrm>
          <a:prstGeom prst="rect">
            <a:avLst/>
          </a:prstGeom>
        </p:spPr>
        <p:txBody>
          <a:bodyPr anchor="t" rtlCol="false" tIns="0" lIns="0" bIns="0" rIns="0">
            <a:spAutoFit/>
          </a:bodyPr>
          <a:lstStyle/>
          <a:p>
            <a:pPr algn="l" marL="860944" indent="-430472" lvl="1">
              <a:lnSpc>
                <a:spcPts val="7776"/>
              </a:lnSpc>
              <a:buAutoNum type="arabicPeriod" startAt="1"/>
            </a:pPr>
            <a:r>
              <a:rPr lang="en-US" sz="3987">
                <a:solidFill>
                  <a:srgbClr val="3A3632"/>
                </a:solidFill>
                <a:latin typeface="Montserrat Bold"/>
              </a:rPr>
              <a:t>Tổng quan về bảo mật CSDL Oracle</a:t>
            </a:r>
          </a:p>
          <a:p>
            <a:pPr algn="l" marL="860944" indent="-430472" lvl="1">
              <a:lnSpc>
                <a:spcPts val="7776"/>
              </a:lnSpc>
              <a:buAutoNum type="arabicPeriod" startAt="1"/>
            </a:pPr>
            <a:r>
              <a:rPr lang="en-US" sz="3987">
                <a:solidFill>
                  <a:srgbClr val="3A3632"/>
                </a:solidFill>
                <a:latin typeface="Montserrat Bold"/>
              </a:rPr>
              <a:t>Quản trị tài khoản và phân quyền người dùng</a:t>
            </a:r>
          </a:p>
          <a:p>
            <a:pPr algn="l" marL="860944" indent="-430472" lvl="1">
              <a:lnSpc>
                <a:spcPts val="7776"/>
              </a:lnSpc>
              <a:buAutoNum type="arabicPeriod" startAt="1"/>
            </a:pPr>
            <a:r>
              <a:rPr lang="en-US" sz="3987">
                <a:solidFill>
                  <a:srgbClr val="3A3632"/>
                </a:solidFill>
                <a:latin typeface="Montserrat Bold"/>
              </a:rPr>
              <a:t>Giám sát với DB Firewall: Oracle Audit Vault</a:t>
            </a:r>
          </a:p>
          <a:p>
            <a:pPr algn="l" marL="860944" indent="-430472" lvl="1">
              <a:lnSpc>
                <a:spcPts val="7776"/>
              </a:lnSpc>
              <a:buAutoNum type="arabicPeriod" startAt="1"/>
            </a:pPr>
            <a:r>
              <a:rPr lang="en-US" sz="3987">
                <a:solidFill>
                  <a:srgbClr val="3A3632"/>
                </a:solidFill>
                <a:latin typeface="Montserrat Bold"/>
              </a:rPr>
              <a:t>Kiểm soát truy cập: Database Vault</a:t>
            </a:r>
          </a:p>
          <a:p>
            <a:pPr algn="l" marL="860944" indent="-430472" lvl="1">
              <a:lnSpc>
                <a:spcPts val="7776"/>
              </a:lnSpc>
              <a:buAutoNum type="arabicPeriod" startAt="1"/>
            </a:pPr>
            <a:r>
              <a:rPr lang="en-US" sz="3987">
                <a:solidFill>
                  <a:srgbClr val="3A3632"/>
                </a:solidFill>
                <a:latin typeface="Montserrat Bold"/>
              </a:rPr>
              <a:t>Phân cấp dữ liệu: Oracle Label Security</a:t>
            </a:r>
          </a:p>
          <a:p>
            <a:pPr algn="l" marL="860944" indent="-430472" lvl="1">
              <a:lnSpc>
                <a:spcPts val="7776"/>
              </a:lnSpc>
              <a:buAutoNum type="arabicPeriod" startAt="1"/>
            </a:pPr>
            <a:r>
              <a:rPr lang="en-US" sz="3987">
                <a:solidFill>
                  <a:srgbClr val="3A3632"/>
                </a:solidFill>
                <a:latin typeface="Montserrat Bold"/>
              </a:rPr>
              <a:t>Mã hóa dữ liệu: Transparent Data Encryption</a:t>
            </a:r>
          </a:p>
          <a:p>
            <a:pPr algn="l" marL="860944" indent="-430472" lvl="1">
              <a:lnSpc>
                <a:spcPts val="7776"/>
              </a:lnSpc>
              <a:buAutoNum type="arabicPeriod" startAt="1"/>
            </a:pPr>
            <a:r>
              <a:rPr lang="en-US" sz="3987">
                <a:solidFill>
                  <a:srgbClr val="3A3632"/>
                </a:solidFill>
                <a:latin typeface="Montserrat Bold"/>
              </a:rPr>
              <a:t>Đánh giá bảo mật:  Oracle DB Security Assessment Tool</a:t>
            </a:r>
          </a:p>
        </p:txBody>
      </p:sp>
      <p:sp>
        <p:nvSpPr>
          <p:cNvPr name="Freeform 4" id="4"/>
          <p:cNvSpPr/>
          <p:nvPr/>
        </p:nvSpPr>
        <p:spPr>
          <a:xfrm flipH="false" flipV="false" rot="0">
            <a:off x="13414662" y="6456422"/>
            <a:ext cx="5603756" cy="5603756"/>
          </a:xfrm>
          <a:custGeom>
            <a:avLst/>
            <a:gdLst/>
            <a:ahLst/>
            <a:cxnLst/>
            <a:rect r="r" b="b" t="t" l="l"/>
            <a:pathLst>
              <a:path h="5603756" w="5603756">
                <a:moveTo>
                  <a:pt x="0" y="0"/>
                </a:moveTo>
                <a:lnTo>
                  <a:pt x="5603755" y="0"/>
                </a:lnTo>
                <a:lnTo>
                  <a:pt x="5603755" y="5603756"/>
                </a:lnTo>
                <a:lnTo>
                  <a:pt x="0" y="5603756"/>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414662" y="-2616918"/>
            <a:ext cx="8387159" cy="8180974"/>
          </a:xfrm>
          <a:custGeom>
            <a:avLst/>
            <a:gdLst/>
            <a:ahLst/>
            <a:cxnLst/>
            <a:rect r="r" b="b" t="t" l="l"/>
            <a:pathLst>
              <a:path h="8180974" w="8387159">
                <a:moveTo>
                  <a:pt x="0" y="0"/>
                </a:moveTo>
                <a:lnTo>
                  <a:pt x="8387159" y="0"/>
                </a:lnTo>
                <a:lnTo>
                  <a:pt x="8387159" y="8180975"/>
                </a:lnTo>
                <a:lnTo>
                  <a:pt x="0" y="8180975"/>
                </a:lnTo>
                <a:lnTo>
                  <a:pt x="0" y="0"/>
                </a:lnTo>
                <a:close/>
              </a:path>
            </a:pathLst>
          </a:custGeom>
          <a:blipFill>
            <a:blip r:embed="rId6">
              <a:alphaModFix amt="15000"/>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065333" y="1019175"/>
            <a:ext cx="6157333" cy="899264"/>
          </a:xfrm>
          <a:prstGeom prst="rect">
            <a:avLst/>
          </a:prstGeom>
        </p:spPr>
        <p:txBody>
          <a:bodyPr anchor="t" rtlCol="false" tIns="0" lIns="0" bIns="0" rIns="0">
            <a:spAutoFit/>
          </a:bodyPr>
          <a:lstStyle/>
          <a:p>
            <a:pPr algn="ctr" marL="0" indent="0" lvl="0">
              <a:lnSpc>
                <a:spcPts val="7024"/>
              </a:lnSpc>
              <a:spcBef>
                <a:spcPct val="0"/>
              </a:spcBef>
            </a:pPr>
            <a:r>
              <a:rPr lang="en-US" sz="5853">
                <a:solidFill>
                  <a:srgbClr val="3A3632"/>
                </a:solidFill>
                <a:latin typeface="Montserrat Bold"/>
              </a:rPr>
              <a:t>MỤC LỤC</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5D3D1"/>
        </a:solidFill>
      </p:bgPr>
    </p:bg>
    <p:spTree>
      <p:nvGrpSpPr>
        <p:cNvPr id="1" name=""/>
        <p:cNvGrpSpPr/>
        <p:nvPr/>
      </p:nvGrpSpPr>
      <p:grpSpPr>
        <a:xfrm>
          <a:off x="0" y="0"/>
          <a:ext cx="0" cy="0"/>
          <a:chOff x="0" y="0"/>
          <a:chExt cx="0" cy="0"/>
        </a:xfrm>
      </p:grpSpPr>
      <p:sp>
        <p:nvSpPr>
          <p:cNvPr name="Freeform 2" id="2"/>
          <p:cNvSpPr/>
          <p:nvPr/>
        </p:nvSpPr>
        <p:spPr>
          <a:xfrm flipH="false" flipV="false" rot="0">
            <a:off x="1658421" y="3329744"/>
            <a:ext cx="1133928" cy="1463133"/>
          </a:xfrm>
          <a:custGeom>
            <a:avLst/>
            <a:gdLst/>
            <a:ahLst/>
            <a:cxnLst/>
            <a:rect r="r" b="b" t="t" l="l"/>
            <a:pathLst>
              <a:path h="1463133" w="1133928">
                <a:moveTo>
                  <a:pt x="0" y="0"/>
                </a:moveTo>
                <a:lnTo>
                  <a:pt x="1133928" y="0"/>
                </a:lnTo>
                <a:lnTo>
                  <a:pt x="1133928" y="1463133"/>
                </a:lnTo>
                <a:lnTo>
                  <a:pt x="0" y="1463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17594" y="6081609"/>
            <a:ext cx="1415581" cy="1463133"/>
          </a:xfrm>
          <a:custGeom>
            <a:avLst/>
            <a:gdLst/>
            <a:ahLst/>
            <a:cxnLst/>
            <a:rect r="r" b="b" t="t" l="l"/>
            <a:pathLst>
              <a:path h="1463133" w="1415581">
                <a:moveTo>
                  <a:pt x="0" y="0"/>
                </a:moveTo>
                <a:lnTo>
                  <a:pt x="1415581" y="0"/>
                </a:lnTo>
                <a:lnTo>
                  <a:pt x="1415581" y="1463133"/>
                </a:lnTo>
                <a:lnTo>
                  <a:pt x="0" y="146313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44298" y="1925211"/>
            <a:ext cx="2643827" cy="1404533"/>
          </a:xfrm>
          <a:custGeom>
            <a:avLst/>
            <a:gdLst/>
            <a:ahLst/>
            <a:cxnLst/>
            <a:rect r="r" b="b" t="t" l="l"/>
            <a:pathLst>
              <a:path h="1404533" w="2643827">
                <a:moveTo>
                  <a:pt x="0" y="0"/>
                </a:moveTo>
                <a:lnTo>
                  <a:pt x="2643827" y="0"/>
                </a:lnTo>
                <a:lnTo>
                  <a:pt x="2643827" y="1404533"/>
                </a:lnTo>
                <a:lnTo>
                  <a:pt x="0" y="14045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910714" y="3151460"/>
            <a:ext cx="2633758" cy="1211528"/>
          </a:xfrm>
          <a:custGeom>
            <a:avLst/>
            <a:gdLst/>
            <a:ahLst/>
            <a:cxnLst/>
            <a:rect r="r" b="b" t="t" l="l"/>
            <a:pathLst>
              <a:path h="1211528" w="2633758">
                <a:moveTo>
                  <a:pt x="0" y="0"/>
                </a:moveTo>
                <a:lnTo>
                  <a:pt x="2633758" y="0"/>
                </a:lnTo>
                <a:lnTo>
                  <a:pt x="2633758" y="1211528"/>
                </a:lnTo>
                <a:lnTo>
                  <a:pt x="0" y="12115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980767" y="5378134"/>
            <a:ext cx="9205315" cy="2935028"/>
          </a:xfrm>
          <a:custGeom>
            <a:avLst/>
            <a:gdLst/>
            <a:ahLst/>
            <a:cxnLst/>
            <a:rect r="r" b="b" t="t" l="l"/>
            <a:pathLst>
              <a:path h="2935028" w="9205315">
                <a:moveTo>
                  <a:pt x="0" y="0"/>
                </a:moveTo>
                <a:lnTo>
                  <a:pt x="9205315" y="0"/>
                </a:lnTo>
                <a:lnTo>
                  <a:pt x="9205315" y="2935028"/>
                </a:lnTo>
                <a:lnTo>
                  <a:pt x="0" y="2935028"/>
                </a:lnTo>
                <a:lnTo>
                  <a:pt x="0" y="0"/>
                </a:lnTo>
                <a:close/>
              </a:path>
            </a:pathLst>
          </a:custGeom>
          <a:blipFill>
            <a:blip r:embed="rId10"/>
            <a:stretch>
              <a:fillRect l="0" t="0" r="0" b="0"/>
            </a:stretch>
          </a:blipFill>
        </p:spPr>
      </p:sp>
      <p:sp>
        <p:nvSpPr>
          <p:cNvPr name="TextBox 7" id="7"/>
          <p:cNvSpPr txBox="true"/>
          <p:nvPr/>
        </p:nvSpPr>
        <p:spPr>
          <a:xfrm rot="0">
            <a:off x="10135746" y="704850"/>
            <a:ext cx="4334862" cy="657225"/>
          </a:xfrm>
          <a:prstGeom prst="rect">
            <a:avLst/>
          </a:prstGeom>
        </p:spPr>
        <p:txBody>
          <a:bodyPr anchor="t" rtlCol="false" tIns="0" lIns="0" bIns="0" rIns="0">
            <a:spAutoFit/>
          </a:bodyPr>
          <a:lstStyle/>
          <a:p>
            <a:pPr algn="l">
              <a:lnSpc>
                <a:spcPts val="5299"/>
              </a:lnSpc>
            </a:pPr>
            <a:r>
              <a:rPr lang="en-US" sz="4416">
                <a:solidFill>
                  <a:srgbClr val="000000"/>
                </a:solidFill>
                <a:latin typeface="Montserrat Bold"/>
              </a:rPr>
              <a:t>CẤP VAI TRÒ </a:t>
            </a:r>
          </a:p>
        </p:txBody>
      </p:sp>
      <p:sp>
        <p:nvSpPr>
          <p:cNvPr name="TextBox 8" id="8"/>
          <p:cNvSpPr txBox="true"/>
          <p:nvPr/>
        </p:nvSpPr>
        <p:spPr>
          <a:xfrm rot="0">
            <a:off x="1422337" y="2385103"/>
            <a:ext cx="1887749" cy="468112"/>
          </a:xfrm>
          <a:prstGeom prst="rect">
            <a:avLst/>
          </a:prstGeom>
        </p:spPr>
        <p:txBody>
          <a:bodyPr anchor="t" rtlCol="false" tIns="0" lIns="0" bIns="0" rIns="0">
            <a:spAutoFit/>
          </a:bodyPr>
          <a:lstStyle/>
          <a:p>
            <a:pPr algn="ctr">
              <a:lnSpc>
                <a:spcPts val="3840"/>
              </a:lnSpc>
            </a:pPr>
            <a:r>
              <a:rPr lang="en-US" sz="2743">
                <a:solidFill>
                  <a:srgbClr val="000000"/>
                </a:solidFill>
                <a:latin typeface="Montserrat Bold"/>
              </a:rPr>
              <a:t>DBA</a:t>
            </a:r>
          </a:p>
        </p:txBody>
      </p:sp>
      <p:sp>
        <p:nvSpPr>
          <p:cNvPr name="TextBox 9" id="9"/>
          <p:cNvSpPr txBox="true"/>
          <p:nvPr/>
        </p:nvSpPr>
        <p:spPr>
          <a:xfrm rot="0">
            <a:off x="203832" y="5320984"/>
            <a:ext cx="4324759" cy="468112"/>
          </a:xfrm>
          <a:prstGeom prst="rect">
            <a:avLst/>
          </a:prstGeom>
        </p:spPr>
        <p:txBody>
          <a:bodyPr anchor="t" rtlCol="false" tIns="0" lIns="0" bIns="0" rIns="0">
            <a:spAutoFit/>
          </a:bodyPr>
          <a:lstStyle/>
          <a:p>
            <a:pPr algn="ctr">
              <a:lnSpc>
                <a:spcPts val="3840"/>
              </a:lnSpc>
            </a:pPr>
            <a:r>
              <a:rPr lang="en-US" sz="2743">
                <a:solidFill>
                  <a:srgbClr val="000000"/>
                </a:solidFill>
                <a:latin typeface="Montserrat Bold"/>
              </a:rPr>
              <a:t>User được ủy quyền</a:t>
            </a:r>
          </a:p>
        </p:txBody>
      </p:sp>
      <p:sp>
        <p:nvSpPr>
          <p:cNvPr name="TextBox 10" id="10"/>
          <p:cNvSpPr txBox="true"/>
          <p:nvPr/>
        </p:nvSpPr>
        <p:spPr>
          <a:xfrm rot="0">
            <a:off x="8103016" y="2815115"/>
            <a:ext cx="8960817" cy="1726803"/>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ontserrat"/>
              </a:rPr>
              <a:t>Có thể cấp các vai trò đã có sẵn trong Oracle</a:t>
            </a:r>
          </a:p>
          <a:p>
            <a:pPr algn="just">
              <a:lnSpc>
                <a:spcPts val="3499"/>
              </a:lnSpc>
            </a:pPr>
            <a:r>
              <a:rPr lang="en-US" sz="2499">
                <a:solidFill>
                  <a:srgbClr val="000000"/>
                </a:solidFill>
                <a:latin typeface="Montserrat"/>
              </a:rPr>
              <a:t>       hoặc do người dùng xác định</a:t>
            </a:r>
          </a:p>
          <a:p>
            <a:pPr algn="just" marL="539749" indent="-269875" lvl="1">
              <a:lnSpc>
                <a:spcPts val="3499"/>
              </a:lnSpc>
              <a:buFont typeface="Arial"/>
              <a:buChar char="•"/>
            </a:pPr>
            <a:r>
              <a:rPr lang="en-US" sz="2499">
                <a:solidFill>
                  <a:srgbClr val="000000"/>
                </a:solidFill>
                <a:latin typeface="Montserrat"/>
              </a:rPr>
              <a:t>1 role khi được thêm role khác -&gt; mở rộng đặc quyền</a:t>
            </a:r>
          </a:p>
          <a:p>
            <a:pPr algn="just" marL="539749" indent="-269875" lvl="1">
              <a:lnSpc>
                <a:spcPts val="3499"/>
              </a:lnSpc>
              <a:buFont typeface="Arial"/>
              <a:buChar char="•"/>
            </a:pPr>
            <a:r>
              <a:rPr lang="en-US" sz="2499">
                <a:solidFill>
                  <a:srgbClr val="000000"/>
                </a:solidFill>
                <a:latin typeface="Montserrat"/>
              </a:rPr>
              <a:t>Những roles cấp PUBLIC -&gt; các users đều được dùng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80806" y="6079806"/>
            <a:ext cx="8414387" cy="8414387"/>
          </a:xfrm>
          <a:custGeom>
            <a:avLst/>
            <a:gdLst/>
            <a:ahLst/>
            <a:cxnLst/>
            <a:rect r="r" b="b" t="t" l="l"/>
            <a:pathLst>
              <a:path h="8414387" w="8414387">
                <a:moveTo>
                  <a:pt x="0" y="0"/>
                </a:moveTo>
                <a:lnTo>
                  <a:pt x="8414388" y="0"/>
                </a:lnTo>
                <a:lnTo>
                  <a:pt x="8414388" y="8414388"/>
                </a:lnTo>
                <a:lnTo>
                  <a:pt x="0" y="8414388"/>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906445" y="1229922"/>
            <a:ext cx="9409499" cy="1628775"/>
          </a:xfrm>
          <a:prstGeom prst="rect">
            <a:avLst/>
          </a:prstGeom>
        </p:spPr>
        <p:txBody>
          <a:bodyPr anchor="t" rtlCol="false" tIns="0" lIns="0" bIns="0" rIns="0">
            <a:spAutoFit/>
          </a:bodyPr>
          <a:lstStyle/>
          <a:p>
            <a:pPr algn="l">
              <a:lnSpc>
                <a:spcPts val="4320"/>
              </a:lnSpc>
            </a:pPr>
            <a:r>
              <a:rPr lang="en-US" sz="3600">
                <a:solidFill>
                  <a:srgbClr val="24211D"/>
                </a:solidFill>
                <a:latin typeface="Montserrat Bold"/>
              </a:rPr>
              <a:t>GIÁM SÁT, NGĂN NGỪA TẤN CÔNG VỚI DATABASE FIREWALL </a:t>
            </a:r>
          </a:p>
          <a:p>
            <a:pPr algn="l" marL="0" indent="0" lvl="0">
              <a:lnSpc>
                <a:spcPts val="4320"/>
              </a:lnSpc>
              <a:spcBef>
                <a:spcPct val="0"/>
              </a:spcBef>
            </a:pPr>
            <a:r>
              <a:rPr lang="en-US" sz="3600">
                <a:solidFill>
                  <a:srgbClr val="24211D"/>
                </a:solidFill>
                <a:latin typeface="Montserrat Bold"/>
              </a:rPr>
              <a:t>ORACLE AUDIT VAULT</a:t>
            </a:r>
          </a:p>
        </p:txBody>
      </p:sp>
      <p:grpSp>
        <p:nvGrpSpPr>
          <p:cNvPr name="Group 6" id="6"/>
          <p:cNvGrpSpPr/>
          <p:nvPr/>
        </p:nvGrpSpPr>
        <p:grpSpPr>
          <a:xfrm rot="0">
            <a:off x="5532971" y="3943323"/>
            <a:ext cx="1142373" cy="114237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9" id="9"/>
          <p:cNvSpPr txBox="true"/>
          <p:nvPr/>
        </p:nvSpPr>
        <p:spPr>
          <a:xfrm rot="0">
            <a:off x="7208748" y="4299194"/>
            <a:ext cx="5985239" cy="459867"/>
          </a:xfrm>
          <a:prstGeom prst="rect">
            <a:avLst/>
          </a:prstGeom>
        </p:spPr>
        <p:txBody>
          <a:bodyPr anchor="t" rtlCol="false" tIns="0" lIns="0" bIns="0" rIns="0">
            <a:spAutoFit/>
          </a:bodyPr>
          <a:lstStyle/>
          <a:p>
            <a:pPr algn="l" marL="0" indent="0" lvl="0">
              <a:lnSpc>
                <a:spcPts val="3863"/>
              </a:lnSpc>
              <a:spcBef>
                <a:spcPct val="0"/>
              </a:spcBef>
            </a:pPr>
            <a:r>
              <a:rPr lang="en-US" sz="2799">
                <a:solidFill>
                  <a:srgbClr val="3A3632"/>
                </a:solidFill>
                <a:latin typeface="Montserrat Bold"/>
              </a:rPr>
              <a:t>TỔNG QUAN VỀ AVDF</a:t>
            </a:r>
          </a:p>
        </p:txBody>
      </p:sp>
      <p:sp>
        <p:nvSpPr>
          <p:cNvPr name="Freeform 10" id="10"/>
          <p:cNvSpPr/>
          <p:nvPr/>
        </p:nvSpPr>
        <p:spPr>
          <a:xfrm flipH="false" flipV="false" rot="0">
            <a:off x="5737574" y="4157258"/>
            <a:ext cx="733166" cy="714504"/>
          </a:xfrm>
          <a:custGeom>
            <a:avLst/>
            <a:gdLst/>
            <a:ahLst/>
            <a:cxnLst/>
            <a:rect r="r" b="b" t="t" l="l"/>
            <a:pathLst>
              <a:path h="714504" w="733166">
                <a:moveTo>
                  <a:pt x="0" y="0"/>
                </a:moveTo>
                <a:lnTo>
                  <a:pt x="733167" y="0"/>
                </a:lnTo>
                <a:lnTo>
                  <a:pt x="733167"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5532971" y="5700959"/>
            <a:ext cx="1142373" cy="11423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4" id="14"/>
          <p:cNvSpPr txBox="true"/>
          <p:nvPr/>
        </p:nvSpPr>
        <p:spPr>
          <a:xfrm rot="0">
            <a:off x="7208748" y="6056829"/>
            <a:ext cx="5985239" cy="459867"/>
          </a:xfrm>
          <a:prstGeom prst="rect">
            <a:avLst/>
          </a:prstGeom>
        </p:spPr>
        <p:txBody>
          <a:bodyPr anchor="t" rtlCol="false" tIns="0" lIns="0" bIns="0" rIns="0">
            <a:spAutoFit/>
          </a:bodyPr>
          <a:lstStyle/>
          <a:p>
            <a:pPr algn="l" marL="0" indent="0" lvl="0">
              <a:lnSpc>
                <a:spcPts val="3863"/>
              </a:lnSpc>
              <a:spcBef>
                <a:spcPct val="0"/>
              </a:spcBef>
            </a:pPr>
            <a:r>
              <a:rPr lang="en-US" sz="2799">
                <a:solidFill>
                  <a:srgbClr val="3A3632"/>
                </a:solidFill>
                <a:latin typeface="Montserrat Bold"/>
              </a:rPr>
              <a:t>KHẢ NĂNG VÀ CHỨC NĂNG</a:t>
            </a:r>
          </a:p>
        </p:txBody>
      </p:sp>
      <p:sp>
        <p:nvSpPr>
          <p:cNvPr name="Freeform 15" id="15"/>
          <p:cNvSpPr/>
          <p:nvPr/>
        </p:nvSpPr>
        <p:spPr>
          <a:xfrm flipH="false" flipV="false" rot="0">
            <a:off x="5811354" y="5949922"/>
            <a:ext cx="585607" cy="669613"/>
          </a:xfrm>
          <a:custGeom>
            <a:avLst/>
            <a:gdLst/>
            <a:ahLst/>
            <a:cxnLst/>
            <a:rect r="r" b="b" t="t" l="l"/>
            <a:pathLst>
              <a:path h="669613" w="585607">
                <a:moveTo>
                  <a:pt x="0" y="0"/>
                </a:moveTo>
                <a:lnTo>
                  <a:pt x="585607" y="0"/>
                </a:lnTo>
                <a:lnTo>
                  <a:pt x="585607"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5532971" y="7510394"/>
            <a:ext cx="1142373" cy="114237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9" id="19"/>
          <p:cNvSpPr txBox="true"/>
          <p:nvPr/>
        </p:nvSpPr>
        <p:spPr>
          <a:xfrm rot="0">
            <a:off x="7208748" y="7866265"/>
            <a:ext cx="4402447" cy="459867"/>
          </a:xfrm>
          <a:prstGeom prst="rect">
            <a:avLst/>
          </a:prstGeom>
        </p:spPr>
        <p:txBody>
          <a:bodyPr anchor="t" rtlCol="false" tIns="0" lIns="0" bIns="0" rIns="0">
            <a:spAutoFit/>
          </a:bodyPr>
          <a:lstStyle/>
          <a:p>
            <a:pPr algn="l" marL="0" indent="0" lvl="0">
              <a:lnSpc>
                <a:spcPts val="3863"/>
              </a:lnSpc>
              <a:spcBef>
                <a:spcPct val="0"/>
              </a:spcBef>
            </a:pPr>
            <a:r>
              <a:rPr lang="en-US" sz="2799">
                <a:solidFill>
                  <a:srgbClr val="3A3632"/>
                </a:solidFill>
                <a:latin typeface="Montserrat Bold"/>
              </a:rPr>
              <a:t>KIẾN TRÚC CỦA AVDF</a:t>
            </a:r>
          </a:p>
        </p:txBody>
      </p:sp>
      <p:sp>
        <p:nvSpPr>
          <p:cNvPr name="Freeform 20" id="20"/>
          <p:cNvSpPr/>
          <p:nvPr/>
        </p:nvSpPr>
        <p:spPr>
          <a:xfrm flipH="false" flipV="false" rot="0">
            <a:off x="5830706" y="7757732"/>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7054462" y="2858697"/>
            <a:ext cx="10204838" cy="333375"/>
          </a:xfrm>
          <a:prstGeom prst="rect">
            <a:avLst/>
          </a:prstGeom>
        </p:spPr>
        <p:txBody>
          <a:bodyPr anchor="t" rtlCol="false" tIns="0" lIns="0" bIns="0" rIns="0">
            <a:spAutoFit/>
          </a:bodyPr>
          <a:lstStyle/>
          <a:p>
            <a:pPr algn="r" marL="0" indent="0" lvl="0">
              <a:lnSpc>
                <a:spcPts val="2639"/>
              </a:lnSpc>
              <a:spcBef>
                <a:spcPct val="0"/>
              </a:spcBef>
            </a:pPr>
            <a:r>
              <a:rPr lang="en-US" sz="2199">
                <a:solidFill>
                  <a:srgbClr val="24211D"/>
                </a:solidFill>
                <a:latin typeface="Montserrat Bold"/>
              </a:rPr>
              <a:t>TRÌNH BÀY: ĐỨC ANH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AF9F8"/>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739304" y="416690"/>
            <a:ext cx="9120246" cy="9453620"/>
            <a:chOff x="0" y="0"/>
            <a:chExt cx="3461888" cy="3588431"/>
          </a:xfrm>
        </p:grpSpPr>
        <p:sp>
          <p:nvSpPr>
            <p:cNvPr name="Freeform 4" id="4"/>
            <p:cNvSpPr/>
            <p:nvPr/>
          </p:nvSpPr>
          <p:spPr>
            <a:xfrm flipH="false" flipV="false" rot="0">
              <a:off x="0" y="0"/>
              <a:ext cx="3461888" cy="3588431"/>
            </a:xfrm>
            <a:custGeom>
              <a:avLst/>
              <a:gdLst/>
              <a:ahLst/>
              <a:cxnLst/>
              <a:rect r="r" b="b" t="t" l="l"/>
              <a:pathLst>
                <a:path h="3588431" w="3461888">
                  <a:moveTo>
                    <a:pt x="0" y="0"/>
                  </a:moveTo>
                  <a:lnTo>
                    <a:pt x="3461888" y="0"/>
                  </a:lnTo>
                  <a:lnTo>
                    <a:pt x="3461888" y="3588431"/>
                  </a:lnTo>
                  <a:lnTo>
                    <a:pt x="0" y="3588431"/>
                  </a:lnTo>
                  <a:close/>
                </a:path>
              </a:pathLst>
            </a:custGeom>
            <a:solidFill>
              <a:srgbClr val="E24A35"/>
            </a:solidFill>
            <a:ln w="9525" cap="sq">
              <a:solidFill>
                <a:srgbClr val="FFFFFF"/>
              </a:solidFill>
              <a:prstDash val="solid"/>
              <a:miter/>
            </a:ln>
          </p:spPr>
        </p:sp>
        <p:sp>
          <p:nvSpPr>
            <p:cNvPr name="TextBox 5" id="5"/>
            <p:cNvSpPr txBox="true"/>
            <p:nvPr/>
          </p:nvSpPr>
          <p:spPr>
            <a:xfrm>
              <a:off x="0" y="-38100"/>
              <a:ext cx="3461888" cy="3626531"/>
            </a:xfrm>
            <a:prstGeom prst="rect">
              <a:avLst/>
            </a:prstGeom>
          </p:spPr>
          <p:txBody>
            <a:bodyPr anchor="ctr" rtlCol="false" tIns="50800" lIns="50800" bIns="50800" rIns="50800"/>
            <a:lstStyle/>
            <a:p>
              <a:pPr algn="ctr">
                <a:lnSpc>
                  <a:spcPts val="3483"/>
                </a:lnSpc>
              </a:pPr>
            </a:p>
          </p:txBody>
        </p:sp>
      </p:gr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9188819" y="2007443"/>
            <a:ext cx="8221216" cy="6272113"/>
          </a:xfrm>
          <a:custGeom>
            <a:avLst/>
            <a:gdLst/>
            <a:ahLst/>
            <a:cxnLst/>
            <a:rect r="r" b="b" t="t" l="l"/>
            <a:pathLst>
              <a:path h="6272113" w="8221216">
                <a:moveTo>
                  <a:pt x="0" y="0"/>
                </a:moveTo>
                <a:lnTo>
                  <a:pt x="8221216" y="0"/>
                </a:lnTo>
                <a:lnTo>
                  <a:pt x="8221216" y="6272114"/>
                </a:lnTo>
                <a:lnTo>
                  <a:pt x="0" y="6272114"/>
                </a:lnTo>
                <a:lnTo>
                  <a:pt x="0" y="0"/>
                </a:lnTo>
                <a:close/>
              </a:path>
            </a:pathLst>
          </a:custGeom>
          <a:blipFill>
            <a:blip r:embed="rId4"/>
            <a:stretch>
              <a:fillRect l="0" t="0" r="0" b="0"/>
            </a:stretch>
          </a:blipFill>
        </p:spPr>
      </p:sp>
      <p:sp>
        <p:nvSpPr>
          <p:cNvPr name="TextBox 8" id="8"/>
          <p:cNvSpPr txBox="true"/>
          <p:nvPr/>
        </p:nvSpPr>
        <p:spPr>
          <a:xfrm rot="0">
            <a:off x="1559180" y="2139322"/>
            <a:ext cx="4796714" cy="1935918"/>
          </a:xfrm>
          <a:prstGeom prst="rect">
            <a:avLst/>
          </a:prstGeom>
        </p:spPr>
        <p:txBody>
          <a:bodyPr anchor="t" rtlCol="false" tIns="0" lIns="0" bIns="0" rIns="0">
            <a:spAutoFit/>
          </a:bodyPr>
          <a:lstStyle/>
          <a:p>
            <a:pPr algn="l" marL="0" indent="0" lvl="0">
              <a:lnSpc>
                <a:spcPts val="7711"/>
              </a:lnSpc>
              <a:spcBef>
                <a:spcPct val="0"/>
              </a:spcBef>
            </a:pPr>
            <a:r>
              <a:rPr lang="en-US" sz="6426">
                <a:solidFill>
                  <a:srgbClr val="24211D"/>
                </a:solidFill>
                <a:latin typeface="Now Bold"/>
              </a:rPr>
              <a:t>Khái niệm về AVDF</a:t>
            </a:r>
          </a:p>
        </p:txBody>
      </p:sp>
      <p:sp>
        <p:nvSpPr>
          <p:cNvPr name="TextBox 9" id="9"/>
          <p:cNvSpPr txBox="true"/>
          <p:nvPr/>
        </p:nvSpPr>
        <p:spPr>
          <a:xfrm rot="0">
            <a:off x="1276216" y="4304391"/>
            <a:ext cx="5977284" cy="3682365"/>
          </a:xfrm>
          <a:prstGeom prst="rect">
            <a:avLst/>
          </a:prstGeom>
        </p:spPr>
        <p:txBody>
          <a:bodyPr anchor="t" rtlCol="false" tIns="0" lIns="0" bIns="0" rIns="0">
            <a:spAutoFit/>
          </a:bodyPr>
          <a:lstStyle/>
          <a:p>
            <a:pPr algn="just" marL="453390" indent="-226695" lvl="1">
              <a:lnSpc>
                <a:spcPts val="4200"/>
              </a:lnSpc>
              <a:buFont typeface="Arial"/>
              <a:buChar char="•"/>
            </a:pPr>
            <a:r>
              <a:rPr lang="en-US" sz="2100">
                <a:solidFill>
                  <a:srgbClr val="24211D"/>
                </a:solidFill>
                <a:latin typeface="Montserrat"/>
              </a:rPr>
              <a:t>Công nghệ DAM giám sát hoạt động cơ sở dữ liệu để phát hiện hành vi gian lận và bất hợp pháp.</a:t>
            </a:r>
          </a:p>
          <a:p>
            <a:pPr algn="just" marL="453390" indent="-226695" lvl="1">
              <a:lnSpc>
                <a:spcPts val="4200"/>
              </a:lnSpc>
              <a:buFont typeface="Arial"/>
              <a:buChar char="•"/>
            </a:pPr>
            <a:r>
              <a:rPr lang="en-US" sz="2100">
                <a:solidFill>
                  <a:srgbClr val="24211D"/>
                </a:solidFill>
                <a:latin typeface="Montserrat"/>
              </a:rPr>
              <a:t>AVDF, một hệ thống DAM linh hoạt, tổng hợp và phân tích dữ liệu từ nhiều nguồn, cung cấp cảnh báo và kiểm soát các câu lệnh SQL không được ủy quyền.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p:nvPr/>
        </p:nvGrpSpPr>
        <p:grpSpPr>
          <a:xfrm rot="0">
            <a:off x="11829744" y="4586506"/>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3A3632"/>
            </a:solidFill>
          </p:spPr>
        </p:sp>
      </p:grpSp>
      <p:grpSp>
        <p:nvGrpSpPr>
          <p:cNvPr name="Group 4" id="4"/>
          <p:cNvGrpSpPr/>
          <p:nvPr/>
        </p:nvGrpSpPr>
        <p:grpSpPr>
          <a:xfrm rot="0">
            <a:off x="12663063" y="1873011"/>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3A3632"/>
            </a:solidFill>
          </p:spPr>
        </p:sp>
      </p:grpSp>
      <p:grpSp>
        <p:nvGrpSpPr>
          <p:cNvPr name="Group 6" id="6"/>
          <p:cNvGrpSpPr/>
          <p:nvPr/>
        </p:nvGrpSpPr>
        <p:grpSpPr>
          <a:xfrm rot="0">
            <a:off x="9983049" y="7686899"/>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E24A35"/>
            </a:solidFill>
          </p:spPr>
        </p:sp>
      </p:grpSp>
      <p:grpSp>
        <p:nvGrpSpPr>
          <p:cNvPr name="Group 8" id="8"/>
          <p:cNvGrpSpPr/>
          <p:nvPr/>
        </p:nvGrpSpPr>
        <p:grpSpPr>
          <a:xfrm rot="0">
            <a:off x="10963687" y="6131866"/>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3A3632"/>
            </a:solidFill>
          </p:spPr>
        </p:sp>
      </p:grpSp>
      <p:sp>
        <p:nvSpPr>
          <p:cNvPr name="Freeform 10" id="10"/>
          <p:cNvSpPr/>
          <p:nvPr/>
        </p:nvSpPr>
        <p:spPr>
          <a:xfrm flipH="false" flipV="false" rot="0">
            <a:off x="13404432" y="4699474"/>
            <a:ext cx="1137117" cy="1137117"/>
          </a:xfrm>
          <a:custGeom>
            <a:avLst/>
            <a:gdLst/>
            <a:ahLst/>
            <a:cxnLst/>
            <a:rect r="r" b="b" t="t" l="l"/>
            <a:pathLst>
              <a:path h="1137117" w="1137117">
                <a:moveTo>
                  <a:pt x="0" y="0"/>
                </a:moveTo>
                <a:lnTo>
                  <a:pt x="1137118" y="0"/>
                </a:lnTo>
                <a:lnTo>
                  <a:pt x="1137118"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404432" y="6363602"/>
            <a:ext cx="1280605" cy="973260"/>
          </a:xfrm>
          <a:custGeom>
            <a:avLst/>
            <a:gdLst/>
            <a:ahLst/>
            <a:cxnLst/>
            <a:rect r="r" b="b" t="t" l="l"/>
            <a:pathLst>
              <a:path h="973260" w="1280605">
                <a:moveTo>
                  <a:pt x="0" y="0"/>
                </a:moveTo>
                <a:lnTo>
                  <a:pt x="1280606" y="0"/>
                </a:lnTo>
                <a:lnTo>
                  <a:pt x="1280606"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282044" y="7852312"/>
            <a:ext cx="1525382" cy="1240575"/>
          </a:xfrm>
          <a:custGeom>
            <a:avLst/>
            <a:gdLst/>
            <a:ahLst/>
            <a:cxnLst/>
            <a:rect r="r" b="b" t="t" l="l"/>
            <a:pathLst>
              <a:path h="1240575" w="1525382">
                <a:moveTo>
                  <a:pt x="0" y="0"/>
                </a:moveTo>
                <a:lnTo>
                  <a:pt x="1525382" y="0"/>
                </a:lnTo>
                <a:lnTo>
                  <a:pt x="1525382"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497702" y="2884820"/>
            <a:ext cx="1187335" cy="1187335"/>
          </a:xfrm>
          <a:custGeom>
            <a:avLst/>
            <a:gdLst/>
            <a:ahLst/>
            <a:cxnLst/>
            <a:rect r="r" b="b" t="t" l="l"/>
            <a:pathLst>
              <a:path h="1187335" w="1187335">
                <a:moveTo>
                  <a:pt x="0" y="0"/>
                </a:moveTo>
                <a:lnTo>
                  <a:pt x="1187336" y="0"/>
                </a:lnTo>
                <a:lnTo>
                  <a:pt x="1187336"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964643" y="1664783"/>
            <a:ext cx="9219319" cy="962025"/>
          </a:xfrm>
          <a:prstGeom prst="rect">
            <a:avLst/>
          </a:prstGeom>
        </p:spPr>
        <p:txBody>
          <a:bodyPr anchor="t" rtlCol="false" tIns="0" lIns="0" bIns="0" rIns="0">
            <a:spAutoFit/>
          </a:bodyPr>
          <a:lstStyle/>
          <a:p>
            <a:pPr algn="l" marL="0" indent="0" lvl="0">
              <a:lnSpc>
                <a:spcPts val="7522"/>
              </a:lnSpc>
              <a:spcBef>
                <a:spcPct val="0"/>
              </a:spcBef>
            </a:pPr>
            <a:r>
              <a:rPr lang="en-US" sz="6268">
                <a:solidFill>
                  <a:srgbClr val="3A3632"/>
                </a:solidFill>
                <a:latin typeface="Montserrat Bold"/>
              </a:rPr>
              <a:t>LỢI ÍCH CỦA AVDF</a:t>
            </a:r>
          </a:p>
        </p:txBody>
      </p:sp>
      <p:sp>
        <p:nvSpPr>
          <p:cNvPr name="TextBox 15" id="15"/>
          <p:cNvSpPr txBox="true"/>
          <p:nvPr/>
        </p:nvSpPr>
        <p:spPr>
          <a:xfrm rot="0">
            <a:off x="1964643" y="2677871"/>
            <a:ext cx="8678831" cy="930402"/>
          </a:xfrm>
          <a:prstGeom prst="rect">
            <a:avLst/>
          </a:prstGeom>
        </p:spPr>
        <p:txBody>
          <a:bodyPr anchor="t" rtlCol="false" tIns="0" lIns="0" bIns="0" rIns="0">
            <a:spAutoFit/>
          </a:bodyPr>
          <a:lstStyle/>
          <a:p>
            <a:pPr algn="l" marL="0" indent="0" lvl="0">
              <a:lnSpc>
                <a:spcPts val="2483"/>
              </a:lnSpc>
            </a:pPr>
            <a:r>
              <a:rPr lang="en-US" sz="1800">
                <a:solidFill>
                  <a:srgbClr val="3A3632"/>
                </a:solidFill>
                <a:latin typeface="Montserrat"/>
              </a:rPr>
              <a:t>Việc triển khai Oracle Audit Vault and Database Firewall (AVDF) mang lại nhiều lợi ích quan trọng trong việc quản lý và bảo vệ cơ sở dữ liệu. Dưới đây là một số lợi ích chính:</a:t>
            </a:r>
          </a:p>
        </p:txBody>
      </p:sp>
      <p:sp>
        <p:nvSpPr>
          <p:cNvPr name="Freeform 16" id="1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3315494" y="7639523"/>
            <a:ext cx="5956513" cy="5956513"/>
          </a:xfrm>
          <a:custGeom>
            <a:avLst/>
            <a:gdLst/>
            <a:ahLst/>
            <a:cxnLst/>
            <a:rect r="r" b="b" t="t" l="l"/>
            <a:pathLst>
              <a:path h="5956513" w="5956513">
                <a:moveTo>
                  <a:pt x="0" y="0"/>
                </a:moveTo>
                <a:lnTo>
                  <a:pt x="5956512" y="0"/>
                </a:lnTo>
                <a:lnTo>
                  <a:pt x="5956512"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0">
            <a:off x="2162191" y="4284552"/>
            <a:ext cx="7866568" cy="662383"/>
            <a:chOff x="0" y="0"/>
            <a:chExt cx="10488757" cy="883177"/>
          </a:xfrm>
        </p:grpSpPr>
        <p:sp>
          <p:nvSpPr>
            <p:cNvPr name="TextBox 19" id="19"/>
            <p:cNvSpPr txBox="true"/>
            <p:nvPr/>
          </p:nvSpPr>
          <p:spPr>
            <a:xfrm rot="0">
              <a:off x="0" y="-76200"/>
              <a:ext cx="1276872" cy="959377"/>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Montserrat Bold"/>
                </a:rPr>
                <a:t>01</a:t>
              </a:r>
            </a:p>
          </p:txBody>
        </p:sp>
        <p:sp>
          <p:nvSpPr>
            <p:cNvPr name="TextBox 20" id="20"/>
            <p:cNvSpPr txBox="true"/>
            <p:nvPr/>
          </p:nvSpPr>
          <p:spPr>
            <a:xfrm rot="0">
              <a:off x="1276872" y="-11933"/>
              <a:ext cx="9211885" cy="880110"/>
            </a:xfrm>
            <a:prstGeom prst="rect">
              <a:avLst/>
            </a:prstGeom>
          </p:spPr>
          <p:txBody>
            <a:bodyPr anchor="t" rtlCol="false" tIns="0" lIns="0" bIns="0" rIns="0">
              <a:spAutoFit/>
            </a:bodyPr>
            <a:lstStyle/>
            <a:p>
              <a:pPr algn="l" marL="0" indent="0" lvl="0">
                <a:lnSpc>
                  <a:spcPts val="2700"/>
                </a:lnSpc>
              </a:pPr>
              <a:r>
                <a:rPr lang="en-US" sz="1800">
                  <a:solidFill>
                    <a:srgbClr val="3A3632"/>
                  </a:solidFill>
                  <a:latin typeface="Montserrat"/>
                </a:rPr>
                <a:t>Giám Sát Toàn Diện: Tổng hợp dữ liệu từ nhiều nguồn, theo dõi và cung cấp cái nhìn toàn diện về hành vi trong CSDL.</a:t>
              </a:r>
            </a:p>
          </p:txBody>
        </p:sp>
      </p:grpSp>
      <p:grpSp>
        <p:nvGrpSpPr>
          <p:cNvPr name="Group 21" id="21"/>
          <p:cNvGrpSpPr/>
          <p:nvPr/>
        </p:nvGrpSpPr>
        <p:grpSpPr>
          <a:xfrm rot="0">
            <a:off x="2162191" y="5484346"/>
            <a:ext cx="8204771" cy="662383"/>
            <a:chOff x="0" y="0"/>
            <a:chExt cx="10939695" cy="883177"/>
          </a:xfrm>
        </p:grpSpPr>
        <p:sp>
          <p:nvSpPr>
            <p:cNvPr name="TextBox 22" id="22"/>
            <p:cNvSpPr txBox="true"/>
            <p:nvPr/>
          </p:nvSpPr>
          <p:spPr>
            <a:xfrm rot="0">
              <a:off x="0" y="-76200"/>
              <a:ext cx="1276872" cy="959377"/>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Montserrat Bold"/>
                </a:rPr>
                <a:t>02</a:t>
              </a:r>
            </a:p>
          </p:txBody>
        </p:sp>
        <p:sp>
          <p:nvSpPr>
            <p:cNvPr name="TextBox 23" id="23"/>
            <p:cNvSpPr txBox="true"/>
            <p:nvPr/>
          </p:nvSpPr>
          <p:spPr>
            <a:xfrm rot="0">
              <a:off x="1276872" y="-29540"/>
              <a:ext cx="9662823" cy="880110"/>
            </a:xfrm>
            <a:prstGeom prst="rect">
              <a:avLst/>
            </a:prstGeom>
          </p:spPr>
          <p:txBody>
            <a:bodyPr anchor="t" rtlCol="false" tIns="0" lIns="0" bIns="0" rIns="0">
              <a:spAutoFit/>
            </a:bodyPr>
            <a:lstStyle/>
            <a:p>
              <a:pPr algn="l" marL="0" indent="0" lvl="0">
                <a:lnSpc>
                  <a:spcPts val="2700"/>
                </a:lnSpc>
              </a:pPr>
              <a:r>
                <a:rPr lang="en-US" sz="1800">
                  <a:solidFill>
                    <a:srgbClr val="3A3632"/>
                  </a:solidFill>
                  <a:latin typeface="Montserrat"/>
                </a:rPr>
                <a:t>Bảo Mật và Phòng Ngừa: Database Firewall ngăn chặn, cảnh báo, và theo dõi hoạt động gian lận hoặc truy cập trái phép.</a:t>
              </a:r>
            </a:p>
          </p:txBody>
        </p:sp>
      </p:grpSp>
      <p:grpSp>
        <p:nvGrpSpPr>
          <p:cNvPr name="Group 24" id="24"/>
          <p:cNvGrpSpPr/>
          <p:nvPr/>
        </p:nvGrpSpPr>
        <p:grpSpPr>
          <a:xfrm rot="0">
            <a:off x="2162191" y="6670935"/>
            <a:ext cx="8481282" cy="662383"/>
            <a:chOff x="0" y="0"/>
            <a:chExt cx="11308376" cy="883177"/>
          </a:xfrm>
        </p:grpSpPr>
        <p:sp>
          <p:nvSpPr>
            <p:cNvPr name="TextBox 25" id="25"/>
            <p:cNvSpPr txBox="true"/>
            <p:nvPr/>
          </p:nvSpPr>
          <p:spPr>
            <a:xfrm rot="0">
              <a:off x="0" y="-76200"/>
              <a:ext cx="1276872" cy="959377"/>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Montserrat Bold"/>
                </a:rPr>
                <a:t>03</a:t>
              </a:r>
            </a:p>
          </p:txBody>
        </p:sp>
        <p:sp>
          <p:nvSpPr>
            <p:cNvPr name="TextBox 26" id="26"/>
            <p:cNvSpPr txBox="true"/>
            <p:nvPr/>
          </p:nvSpPr>
          <p:spPr>
            <a:xfrm rot="0">
              <a:off x="1276872" y="-41140"/>
              <a:ext cx="10031505" cy="880110"/>
            </a:xfrm>
            <a:prstGeom prst="rect">
              <a:avLst/>
            </a:prstGeom>
          </p:spPr>
          <p:txBody>
            <a:bodyPr anchor="t" rtlCol="false" tIns="0" lIns="0" bIns="0" rIns="0">
              <a:spAutoFit/>
            </a:bodyPr>
            <a:lstStyle/>
            <a:p>
              <a:pPr algn="l" marL="0" indent="0" lvl="0">
                <a:lnSpc>
                  <a:spcPts val="2700"/>
                </a:lnSpc>
              </a:pPr>
              <a:r>
                <a:rPr lang="en-US" sz="1800">
                  <a:solidFill>
                    <a:srgbClr val="3A3632"/>
                  </a:solidFill>
                  <a:latin typeface="Montserrat"/>
                </a:rPr>
                <a:t>Tuân Thủ và Điều Chỉnh Chính Sách: Tự động xác minh tuân thủ các chính sách an ninh cơ sở dữ liệu cụ thể của doanh nghiệp.</a:t>
              </a:r>
            </a:p>
          </p:txBody>
        </p:sp>
      </p:grpSp>
      <p:grpSp>
        <p:nvGrpSpPr>
          <p:cNvPr name="Group 27" id="27"/>
          <p:cNvGrpSpPr/>
          <p:nvPr/>
        </p:nvGrpSpPr>
        <p:grpSpPr>
          <a:xfrm rot="0">
            <a:off x="2162191" y="7852312"/>
            <a:ext cx="8204771" cy="662647"/>
            <a:chOff x="0" y="0"/>
            <a:chExt cx="10939695" cy="883529"/>
          </a:xfrm>
        </p:grpSpPr>
        <p:sp>
          <p:nvSpPr>
            <p:cNvPr name="TextBox 28" id="28"/>
            <p:cNvSpPr txBox="true"/>
            <p:nvPr/>
          </p:nvSpPr>
          <p:spPr>
            <a:xfrm rot="0">
              <a:off x="0" y="-123825"/>
              <a:ext cx="1276872" cy="1007354"/>
            </a:xfrm>
            <a:prstGeom prst="rect">
              <a:avLst/>
            </a:prstGeom>
          </p:spPr>
          <p:txBody>
            <a:bodyPr anchor="t" rtlCol="false" tIns="0" lIns="0" bIns="0" rIns="0">
              <a:spAutoFit/>
            </a:bodyPr>
            <a:lstStyle/>
            <a:p>
              <a:pPr algn="ctr" marL="0" indent="0" lvl="0">
                <a:lnSpc>
                  <a:spcPts val="6536"/>
                </a:lnSpc>
              </a:pPr>
              <a:r>
                <a:rPr lang="en-US" sz="4357">
                  <a:solidFill>
                    <a:srgbClr val="3A3632"/>
                  </a:solidFill>
                  <a:latin typeface="Montserrat Bold"/>
                </a:rPr>
                <a:t>04</a:t>
              </a:r>
            </a:p>
          </p:txBody>
        </p:sp>
        <p:sp>
          <p:nvSpPr>
            <p:cNvPr name="TextBox 29" id="29"/>
            <p:cNvSpPr txBox="true"/>
            <p:nvPr/>
          </p:nvSpPr>
          <p:spPr>
            <a:xfrm rot="0">
              <a:off x="1276872" y="-55958"/>
              <a:ext cx="9662823" cy="880110"/>
            </a:xfrm>
            <a:prstGeom prst="rect">
              <a:avLst/>
            </a:prstGeom>
          </p:spPr>
          <p:txBody>
            <a:bodyPr anchor="t" rtlCol="false" tIns="0" lIns="0" bIns="0" rIns="0">
              <a:spAutoFit/>
            </a:bodyPr>
            <a:lstStyle/>
            <a:p>
              <a:pPr algn="l" marL="0" indent="0" lvl="0">
                <a:lnSpc>
                  <a:spcPts val="2700"/>
                </a:lnSpc>
              </a:pPr>
              <a:r>
                <a:rPr lang="en-US" sz="1800">
                  <a:solidFill>
                    <a:srgbClr val="3A3632"/>
                  </a:solidFill>
                  <a:latin typeface="Montserrat"/>
                </a:rPr>
                <a:t>Quản Lý Quyền Truy Cập Hiệu Quả: Theo dõi và quản lý quyền truy cập của người dùng, giúp ngăn chặn truy cập trái phép.</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p:nvPr/>
        </p:nvGrpSpPr>
        <p:grpSpPr>
          <a:xfrm rot="0">
            <a:off x="11829744" y="4586506"/>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3A3632"/>
            </a:solidFill>
          </p:spPr>
        </p:sp>
      </p:grpSp>
      <p:grpSp>
        <p:nvGrpSpPr>
          <p:cNvPr name="Group 4" id="4"/>
          <p:cNvGrpSpPr/>
          <p:nvPr/>
        </p:nvGrpSpPr>
        <p:grpSpPr>
          <a:xfrm rot="0">
            <a:off x="12663063" y="1873011"/>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3A3632"/>
            </a:solidFill>
          </p:spPr>
        </p:sp>
      </p:grpSp>
      <p:grpSp>
        <p:nvGrpSpPr>
          <p:cNvPr name="Group 6" id="6"/>
          <p:cNvGrpSpPr/>
          <p:nvPr/>
        </p:nvGrpSpPr>
        <p:grpSpPr>
          <a:xfrm rot="0">
            <a:off x="9983049" y="7686899"/>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E24A35"/>
            </a:solidFill>
          </p:spPr>
        </p:sp>
      </p:grpSp>
      <p:grpSp>
        <p:nvGrpSpPr>
          <p:cNvPr name="Group 8" id="8"/>
          <p:cNvGrpSpPr/>
          <p:nvPr/>
        </p:nvGrpSpPr>
        <p:grpSpPr>
          <a:xfrm rot="0">
            <a:off x="10963687" y="6131866"/>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3A3632"/>
            </a:solidFill>
          </p:spPr>
        </p:sp>
      </p:grpSp>
      <p:sp>
        <p:nvSpPr>
          <p:cNvPr name="Freeform 10" id="10"/>
          <p:cNvSpPr/>
          <p:nvPr/>
        </p:nvSpPr>
        <p:spPr>
          <a:xfrm flipH="false" flipV="false" rot="0">
            <a:off x="13404432" y="4699474"/>
            <a:ext cx="1137117" cy="1137117"/>
          </a:xfrm>
          <a:custGeom>
            <a:avLst/>
            <a:gdLst/>
            <a:ahLst/>
            <a:cxnLst/>
            <a:rect r="r" b="b" t="t" l="l"/>
            <a:pathLst>
              <a:path h="1137117" w="1137117">
                <a:moveTo>
                  <a:pt x="0" y="0"/>
                </a:moveTo>
                <a:lnTo>
                  <a:pt x="1137118" y="0"/>
                </a:lnTo>
                <a:lnTo>
                  <a:pt x="1137118"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3404432" y="6363602"/>
            <a:ext cx="1280605" cy="973260"/>
          </a:xfrm>
          <a:custGeom>
            <a:avLst/>
            <a:gdLst/>
            <a:ahLst/>
            <a:cxnLst/>
            <a:rect r="r" b="b" t="t" l="l"/>
            <a:pathLst>
              <a:path h="973260" w="1280605">
                <a:moveTo>
                  <a:pt x="0" y="0"/>
                </a:moveTo>
                <a:lnTo>
                  <a:pt x="1280606" y="0"/>
                </a:lnTo>
                <a:lnTo>
                  <a:pt x="1280606"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282044" y="7852312"/>
            <a:ext cx="1525382" cy="1240575"/>
          </a:xfrm>
          <a:custGeom>
            <a:avLst/>
            <a:gdLst/>
            <a:ahLst/>
            <a:cxnLst/>
            <a:rect r="r" b="b" t="t" l="l"/>
            <a:pathLst>
              <a:path h="1240575" w="1525382">
                <a:moveTo>
                  <a:pt x="0" y="0"/>
                </a:moveTo>
                <a:lnTo>
                  <a:pt x="1525382" y="0"/>
                </a:lnTo>
                <a:lnTo>
                  <a:pt x="1525382"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3497702" y="2884820"/>
            <a:ext cx="1187335" cy="1187335"/>
          </a:xfrm>
          <a:custGeom>
            <a:avLst/>
            <a:gdLst/>
            <a:ahLst/>
            <a:cxnLst/>
            <a:rect r="r" b="b" t="t" l="l"/>
            <a:pathLst>
              <a:path h="1187335" w="1187335">
                <a:moveTo>
                  <a:pt x="0" y="0"/>
                </a:moveTo>
                <a:lnTo>
                  <a:pt x="1187336" y="0"/>
                </a:lnTo>
                <a:lnTo>
                  <a:pt x="1187336"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964643" y="1664783"/>
            <a:ext cx="9219319" cy="962025"/>
          </a:xfrm>
          <a:prstGeom prst="rect">
            <a:avLst/>
          </a:prstGeom>
        </p:spPr>
        <p:txBody>
          <a:bodyPr anchor="t" rtlCol="false" tIns="0" lIns="0" bIns="0" rIns="0">
            <a:spAutoFit/>
          </a:bodyPr>
          <a:lstStyle/>
          <a:p>
            <a:pPr algn="l" marL="0" indent="0" lvl="0">
              <a:lnSpc>
                <a:spcPts val="7522"/>
              </a:lnSpc>
              <a:spcBef>
                <a:spcPct val="0"/>
              </a:spcBef>
            </a:pPr>
            <a:r>
              <a:rPr lang="en-US" sz="6268">
                <a:solidFill>
                  <a:srgbClr val="3A3632"/>
                </a:solidFill>
                <a:latin typeface="Montserrat Bold"/>
              </a:rPr>
              <a:t>LỢI ÍCH CỦA AVDF</a:t>
            </a:r>
          </a:p>
        </p:txBody>
      </p:sp>
      <p:sp>
        <p:nvSpPr>
          <p:cNvPr name="TextBox 15" id="15"/>
          <p:cNvSpPr txBox="true"/>
          <p:nvPr/>
        </p:nvSpPr>
        <p:spPr>
          <a:xfrm rot="0">
            <a:off x="1964643" y="2677871"/>
            <a:ext cx="8678831" cy="930402"/>
          </a:xfrm>
          <a:prstGeom prst="rect">
            <a:avLst/>
          </a:prstGeom>
        </p:spPr>
        <p:txBody>
          <a:bodyPr anchor="t" rtlCol="false" tIns="0" lIns="0" bIns="0" rIns="0">
            <a:spAutoFit/>
          </a:bodyPr>
          <a:lstStyle/>
          <a:p>
            <a:pPr algn="l" marL="0" indent="0" lvl="0">
              <a:lnSpc>
                <a:spcPts val="2483"/>
              </a:lnSpc>
              <a:spcBef>
                <a:spcPct val="0"/>
              </a:spcBef>
            </a:pPr>
            <a:r>
              <a:rPr lang="en-US" sz="1800">
                <a:solidFill>
                  <a:srgbClr val="3A3632"/>
                </a:solidFill>
                <a:latin typeface="Montserrat"/>
              </a:rPr>
              <a:t>Việc triển khai Oracle Audit Vault and Database Firewall (AVDF) mang lại nhiều lợi ích quan trọng trong việc quản lý và bảo vệ cơ sở dữ liệu. Dưới đây là một số lợi ích chính:</a:t>
            </a:r>
          </a:p>
        </p:txBody>
      </p:sp>
      <p:sp>
        <p:nvSpPr>
          <p:cNvPr name="Freeform 16" id="16"/>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7" id="17"/>
          <p:cNvSpPr/>
          <p:nvPr/>
        </p:nvSpPr>
        <p:spPr>
          <a:xfrm flipH="false" flipV="false" rot="0">
            <a:off x="-3315494" y="7639523"/>
            <a:ext cx="5956513" cy="5956513"/>
          </a:xfrm>
          <a:custGeom>
            <a:avLst/>
            <a:gdLst/>
            <a:ahLst/>
            <a:cxnLst/>
            <a:rect r="r" b="b" t="t" l="l"/>
            <a:pathLst>
              <a:path h="5956513" w="5956513">
                <a:moveTo>
                  <a:pt x="0" y="0"/>
                </a:moveTo>
                <a:lnTo>
                  <a:pt x="5956512" y="0"/>
                </a:lnTo>
                <a:lnTo>
                  <a:pt x="5956512"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8" id="18"/>
          <p:cNvGrpSpPr/>
          <p:nvPr/>
        </p:nvGrpSpPr>
        <p:grpSpPr>
          <a:xfrm rot="0">
            <a:off x="2162191" y="4284552"/>
            <a:ext cx="8481282" cy="662383"/>
            <a:chOff x="0" y="0"/>
            <a:chExt cx="11308376" cy="883177"/>
          </a:xfrm>
        </p:grpSpPr>
        <p:sp>
          <p:nvSpPr>
            <p:cNvPr name="TextBox 19" id="19"/>
            <p:cNvSpPr txBox="true"/>
            <p:nvPr/>
          </p:nvSpPr>
          <p:spPr>
            <a:xfrm rot="0">
              <a:off x="0" y="-76200"/>
              <a:ext cx="1319904" cy="959377"/>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Montserrat Bold"/>
                </a:rPr>
                <a:t>05</a:t>
              </a:r>
            </a:p>
          </p:txBody>
        </p:sp>
        <p:sp>
          <p:nvSpPr>
            <p:cNvPr name="TextBox 20" id="20"/>
            <p:cNvSpPr txBox="true"/>
            <p:nvPr/>
          </p:nvSpPr>
          <p:spPr>
            <a:xfrm rot="0">
              <a:off x="1319904" y="-31745"/>
              <a:ext cx="9988472" cy="880110"/>
            </a:xfrm>
            <a:prstGeom prst="rect">
              <a:avLst/>
            </a:prstGeom>
          </p:spPr>
          <p:txBody>
            <a:bodyPr anchor="t" rtlCol="false" tIns="0" lIns="0" bIns="0" rIns="0">
              <a:spAutoFit/>
            </a:bodyPr>
            <a:lstStyle/>
            <a:p>
              <a:pPr algn="l" marL="0" indent="0" lvl="0">
                <a:lnSpc>
                  <a:spcPts val="2700"/>
                </a:lnSpc>
              </a:pPr>
              <a:r>
                <a:rPr lang="en-US" sz="1800">
                  <a:solidFill>
                    <a:srgbClr val="3A3632"/>
                  </a:solidFill>
                  <a:latin typeface="Montserrat"/>
                </a:rPr>
                <a:t>Báo Cáo và Phân Tích Hiệu Suất: Cung cấp báo cáo chi tiết để đánh giá hiệu suất, phân tích vấn đề bảo mật và đề xuất cải tiến.</a:t>
              </a:r>
            </a:p>
          </p:txBody>
        </p:sp>
      </p:grpSp>
      <p:grpSp>
        <p:nvGrpSpPr>
          <p:cNvPr name="Group 21" id="21"/>
          <p:cNvGrpSpPr/>
          <p:nvPr/>
        </p:nvGrpSpPr>
        <p:grpSpPr>
          <a:xfrm rot="0">
            <a:off x="2162191" y="5714649"/>
            <a:ext cx="8801496" cy="662383"/>
            <a:chOff x="0" y="0"/>
            <a:chExt cx="11735328" cy="883177"/>
          </a:xfrm>
        </p:grpSpPr>
        <p:sp>
          <p:nvSpPr>
            <p:cNvPr name="TextBox 22" id="22"/>
            <p:cNvSpPr txBox="true"/>
            <p:nvPr/>
          </p:nvSpPr>
          <p:spPr>
            <a:xfrm rot="0">
              <a:off x="0" y="-76200"/>
              <a:ext cx="1369737" cy="959377"/>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Montserrat Bold"/>
                </a:rPr>
                <a:t>06</a:t>
              </a:r>
            </a:p>
          </p:txBody>
        </p:sp>
        <p:sp>
          <p:nvSpPr>
            <p:cNvPr name="TextBox 23" id="23"/>
            <p:cNvSpPr txBox="true"/>
            <p:nvPr/>
          </p:nvSpPr>
          <p:spPr>
            <a:xfrm rot="0">
              <a:off x="1369737" y="-29540"/>
              <a:ext cx="10365590" cy="880110"/>
            </a:xfrm>
            <a:prstGeom prst="rect">
              <a:avLst/>
            </a:prstGeom>
          </p:spPr>
          <p:txBody>
            <a:bodyPr anchor="t" rtlCol="false" tIns="0" lIns="0" bIns="0" rIns="0">
              <a:spAutoFit/>
            </a:bodyPr>
            <a:lstStyle/>
            <a:p>
              <a:pPr algn="l" marL="0" indent="0" lvl="0">
                <a:lnSpc>
                  <a:spcPts val="2700"/>
                </a:lnSpc>
              </a:pPr>
              <a:r>
                <a:rPr lang="en-US" sz="1800">
                  <a:solidFill>
                    <a:srgbClr val="3A3632"/>
                  </a:solidFill>
                  <a:latin typeface="Montserrat"/>
                </a:rPr>
                <a:t>Hỗ Trợ Cho Nhiều Cơ Sở Dữ Liệu: Hỗ trợ nhiều loại CSDL và linh hoạt trong triển khai và tích hợp với MT đa dạng của doanh nghiệp.</a:t>
              </a:r>
            </a:p>
          </p:txBody>
        </p:sp>
      </p:grpSp>
      <p:grpSp>
        <p:nvGrpSpPr>
          <p:cNvPr name="Group 24" id="24"/>
          <p:cNvGrpSpPr/>
          <p:nvPr/>
        </p:nvGrpSpPr>
        <p:grpSpPr>
          <a:xfrm rot="0">
            <a:off x="2162191" y="7131541"/>
            <a:ext cx="8481282" cy="972128"/>
            <a:chOff x="0" y="0"/>
            <a:chExt cx="11308376" cy="1296170"/>
          </a:xfrm>
        </p:grpSpPr>
        <p:sp>
          <p:nvSpPr>
            <p:cNvPr name="TextBox 25" id="25"/>
            <p:cNvSpPr txBox="true"/>
            <p:nvPr/>
          </p:nvSpPr>
          <p:spPr>
            <a:xfrm rot="0">
              <a:off x="0" y="-76200"/>
              <a:ext cx="1276872" cy="959377"/>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Montserrat Bold"/>
                </a:rPr>
                <a:t>07</a:t>
              </a:r>
            </a:p>
          </p:txBody>
        </p:sp>
        <p:sp>
          <p:nvSpPr>
            <p:cNvPr name="TextBox 26" id="26"/>
            <p:cNvSpPr txBox="true"/>
            <p:nvPr/>
          </p:nvSpPr>
          <p:spPr>
            <a:xfrm rot="0">
              <a:off x="1276872" y="-41140"/>
              <a:ext cx="10031505" cy="1337310"/>
            </a:xfrm>
            <a:prstGeom prst="rect">
              <a:avLst/>
            </a:prstGeom>
          </p:spPr>
          <p:txBody>
            <a:bodyPr anchor="t" rtlCol="false" tIns="0" lIns="0" bIns="0" rIns="0">
              <a:spAutoFit/>
            </a:bodyPr>
            <a:lstStyle/>
            <a:p>
              <a:pPr algn="l" marL="0" indent="0" lvl="0">
                <a:lnSpc>
                  <a:spcPts val="2700"/>
                </a:lnSpc>
              </a:pPr>
              <a:r>
                <a:rPr lang="en-US" sz="1800">
                  <a:solidFill>
                    <a:srgbClr val="3A3632"/>
                  </a:solidFill>
                  <a:latin typeface="Montserrat"/>
                </a:rPr>
                <a:t>Khả Năng Tích Hợp và Mở Rộng: Tích hợp chặt chẽ với các giải pháp bảo mật khác như DLP và SIEM, mở rộng khả năng kiểm soát mạng và bảo mật cho cả cơ sở dữ liệu và kho lưu trữ dữ liệu.</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2267961" y="3443256"/>
            <a:ext cx="4297048" cy="4969440"/>
            <a:chOff x="0" y="0"/>
            <a:chExt cx="1131733" cy="1308824"/>
          </a:xfrm>
        </p:grpSpPr>
        <p:sp>
          <p:nvSpPr>
            <p:cNvPr name="Freeform 7" id="7"/>
            <p:cNvSpPr/>
            <p:nvPr/>
          </p:nvSpPr>
          <p:spPr>
            <a:xfrm flipH="false" flipV="false" rot="0">
              <a:off x="0" y="0"/>
              <a:ext cx="1131733" cy="1308824"/>
            </a:xfrm>
            <a:custGeom>
              <a:avLst/>
              <a:gdLst/>
              <a:ahLst/>
              <a:cxnLst/>
              <a:rect r="r" b="b" t="t" l="l"/>
              <a:pathLst>
                <a:path h="1308824" w="1131733">
                  <a:moveTo>
                    <a:pt x="0" y="0"/>
                  </a:moveTo>
                  <a:lnTo>
                    <a:pt x="1131733" y="0"/>
                  </a:lnTo>
                  <a:lnTo>
                    <a:pt x="1131733" y="1308824"/>
                  </a:lnTo>
                  <a:lnTo>
                    <a:pt x="0" y="1308824"/>
                  </a:lnTo>
                  <a:close/>
                </a:path>
              </a:pathLst>
            </a:custGeom>
            <a:solidFill>
              <a:srgbClr val="FAF9F8"/>
            </a:solidFill>
            <a:ln w="19050" cap="sq">
              <a:solidFill>
                <a:srgbClr val="FFFFFF"/>
              </a:solidFill>
              <a:prstDash val="solid"/>
              <a:miter/>
            </a:ln>
          </p:spPr>
        </p:sp>
        <p:sp>
          <p:nvSpPr>
            <p:cNvPr name="TextBox 8" id="8"/>
            <p:cNvSpPr txBox="true"/>
            <p:nvPr/>
          </p:nvSpPr>
          <p:spPr>
            <a:xfrm>
              <a:off x="0" y="-38100"/>
              <a:ext cx="1131733" cy="1346924"/>
            </a:xfrm>
            <a:prstGeom prst="rect">
              <a:avLst/>
            </a:prstGeom>
          </p:spPr>
          <p:txBody>
            <a:bodyPr anchor="ctr" rtlCol="false" tIns="50800" lIns="50800" bIns="50800" rIns="50800"/>
            <a:lstStyle/>
            <a:p>
              <a:pPr algn="ctr">
                <a:lnSpc>
                  <a:spcPts val="2605"/>
                </a:lnSpc>
              </a:pPr>
            </a:p>
          </p:txBody>
        </p:sp>
      </p:grpSp>
      <p:grpSp>
        <p:nvGrpSpPr>
          <p:cNvPr name="Group 9" id="9"/>
          <p:cNvGrpSpPr/>
          <p:nvPr/>
        </p:nvGrpSpPr>
        <p:grpSpPr>
          <a:xfrm rot="0">
            <a:off x="6970845" y="3443256"/>
            <a:ext cx="4297048" cy="4969440"/>
            <a:chOff x="0" y="0"/>
            <a:chExt cx="1131733" cy="1308824"/>
          </a:xfrm>
        </p:grpSpPr>
        <p:sp>
          <p:nvSpPr>
            <p:cNvPr name="Freeform 10" id="10"/>
            <p:cNvSpPr/>
            <p:nvPr/>
          </p:nvSpPr>
          <p:spPr>
            <a:xfrm flipH="false" flipV="false" rot="0">
              <a:off x="0" y="0"/>
              <a:ext cx="1131733" cy="1308824"/>
            </a:xfrm>
            <a:custGeom>
              <a:avLst/>
              <a:gdLst/>
              <a:ahLst/>
              <a:cxnLst/>
              <a:rect r="r" b="b" t="t" l="l"/>
              <a:pathLst>
                <a:path h="1308824" w="1131733">
                  <a:moveTo>
                    <a:pt x="0" y="0"/>
                  </a:moveTo>
                  <a:lnTo>
                    <a:pt x="1131733" y="0"/>
                  </a:lnTo>
                  <a:lnTo>
                    <a:pt x="1131733" y="1308824"/>
                  </a:lnTo>
                  <a:lnTo>
                    <a:pt x="0" y="1308824"/>
                  </a:lnTo>
                  <a:close/>
                </a:path>
              </a:pathLst>
            </a:custGeom>
            <a:solidFill>
              <a:srgbClr val="FAF9F8"/>
            </a:solidFill>
            <a:ln w="19050" cap="sq">
              <a:solidFill>
                <a:srgbClr val="FFFFFF"/>
              </a:solidFill>
              <a:prstDash val="solid"/>
              <a:miter/>
            </a:ln>
          </p:spPr>
        </p:sp>
        <p:sp>
          <p:nvSpPr>
            <p:cNvPr name="TextBox 11" id="11"/>
            <p:cNvSpPr txBox="true"/>
            <p:nvPr/>
          </p:nvSpPr>
          <p:spPr>
            <a:xfrm>
              <a:off x="0" y="-38100"/>
              <a:ext cx="1131733" cy="1346924"/>
            </a:xfrm>
            <a:prstGeom prst="rect">
              <a:avLst/>
            </a:prstGeom>
          </p:spPr>
          <p:txBody>
            <a:bodyPr anchor="ctr" rtlCol="false" tIns="50800" lIns="50800" bIns="50800" rIns="50800"/>
            <a:lstStyle/>
            <a:p>
              <a:pPr algn="ctr">
                <a:lnSpc>
                  <a:spcPts val="2605"/>
                </a:lnSpc>
              </a:pPr>
            </a:p>
          </p:txBody>
        </p:sp>
      </p:grpSp>
      <p:grpSp>
        <p:nvGrpSpPr>
          <p:cNvPr name="Group 12" id="12"/>
          <p:cNvGrpSpPr/>
          <p:nvPr/>
        </p:nvGrpSpPr>
        <p:grpSpPr>
          <a:xfrm rot="0">
            <a:off x="11677468" y="3443256"/>
            <a:ext cx="4297048" cy="4969440"/>
            <a:chOff x="0" y="0"/>
            <a:chExt cx="1131733" cy="1308824"/>
          </a:xfrm>
        </p:grpSpPr>
        <p:sp>
          <p:nvSpPr>
            <p:cNvPr name="Freeform 13" id="13"/>
            <p:cNvSpPr/>
            <p:nvPr/>
          </p:nvSpPr>
          <p:spPr>
            <a:xfrm flipH="false" flipV="false" rot="0">
              <a:off x="0" y="0"/>
              <a:ext cx="1131733" cy="1308824"/>
            </a:xfrm>
            <a:custGeom>
              <a:avLst/>
              <a:gdLst/>
              <a:ahLst/>
              <a:cxnLst/>
              <a:rect r="r" b="b" t="t" l="l"/>
              <a:pathLst>
                <a:path h="1308824" w="1131733">
                  <a:moveTo>
                    <a:pt x="0" y="0"/>
                  </a:moveTo>
                  <a:lnTo>
                    <a:pt x="1131733" y="0"/>
                  </a:lnTo>
                  <a:lnTo>
                    <a:pt x="1131733" y="1308824"/>
                  </a:lnTo>
                  <a:lnTo>
                    <a:pt x="0" y="1308824"/>
                  </a:lnTo>
                  <a:close/>
                </a:path>
              </a:pathLst>
            </a:custGeom>
            <a:solidFill>
              <a:srgbClr val="FAF9F8"/>
            </a:solidFill>
            <a:ln w="19050" cap="sq">
              <a:solidFill>
                <a:srgbClr val="FFFFFF"/>
              </a:solidFill>
              <a:prstDash val="solid"/>
              <a:miter/>
            </a:ln>
          </p:spPr>
        </p:sp>
        <p:sp>
          <p:nvSpPr>
            <p:cNvPr name="TextBox 14" id="14"/>
            <p:cNvSpPr txBox="true"/>
            <p:nvPr/>
          </p:nvSpPr>
          <p:spPr>
            <a:xfrm>
              <a:off x="0" y="-38100"/>
              <a:ext cx="1131733" cy="1346924"/>
            </a:xfrm>
            <a:prstGeom prst="rect">
              <a:avLst/>
            </a:prstGeom>
          </p:spPr>
          <p:txBody>
            <a:bodyPr anchor="ctr" rtlCol="false" tIns="50800" lIns="50800" bIns="50800" rIns="50800"/>
            <a:lstStyle/>
            <a:p>
              <a:pPr algn="ctr">
                <a:lnSpc>
                  <a:spcPts val="2605"/>
                </a:lnSpc>
              </a:pPr>
            </a:p>
          </p:txBody>
        </p:sp>
      </p:grpSp>
      <p:sp>
        <p:nvSpPr>
          <p:cNvPr name="Freeform 15" id="15"/>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5043486" y="1403480"/>
            <a:ext cx="8197288" cy="127635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3A3632"/>
                </a:solidFill>
                <a:latin typeface="Montserrat Bold"/>
              </a:rPr>
              <a:t>CÁC KHẢ NĂNG VÀ CHỨC NĂNG CỦA AVDF</a:t>
            </a:r>
          </a:p>
        </p:txBody>
      </p:sp>
      <p:sp>
        <p:nvSpPr>
          <p:cNvPr name="TextBox 17" id="17"/>
          <p:cNvSpPr txBox="true"/>
          <p:nvPr/>
        </p:nvSpPr>
        <p:spPr>
          <a:xfrm rot="0">
            <a:off x="2689030" y="5498951"/>
            <a:ext cx="3432147" cy="749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Kiểm soát truy cập và quyền hạn</a:t>
            </a:r>
          </a:p>
        </p:txBody>
      </p:sp>
      <p:sp>
        <p:nvSpPr>
          <p:cNvPr name="TextBox 18" id="18"/>
          <p:cNvSpPr txBox="true"/>
          <p:nvPr/>
        </p:nvSpPr>
        <p:spPr>
          <a:xfrm rot="0">
            <a:off x="7518997" y="6892248"/>
            <a:ext cx="3200745" cy="542718"/>
          </a:xfrm>
          <a:prstGeom prst="rect">
            <a:avLst/>
          </a:prstGeom>
        </p:spPr>
        <p:txBody>
          <a:bodyPr anchor="t" rtlCol="false" tIns="0" lIns="0" bIns="0" rIns="0">
            <a:spAutoFit/>
          </a:bodyPr>
          <a:lstStyle/>
          <a:p>
            <a:pPr algn="ctr">
              <a:lnSpc>
                <a:spcPts val="2169"/>
              </a:lnSpc>
            </a:pPr>
            <a:r>
              <a:rPr lang="en-US" sz="1572">
                <a:solidFill>
                  <a:srgbClr val="3A3632"/>
                </a:solidFill>
                <a:latin typeface="DM Sans"/>
              </a:rPr>
              <a:t>Phân Tích Hành Vi Đáng Ngờ</a:t>
            </a:r>
          </a:p>
          <a:p>
            <a:pPr algn="ctr" marL="0" indent="0" lvl="0">
              <a:lnSpc>
                <a:spcPts val="2169"/>
              </a:lnSpc>
              <a:spcBef>
                <a:spcPct val="0"/>
              </a:spcBef>
            </a:pPr>
            <a:r>
              <a:rPr lang="en-US" sz="1572">
                <a:solidFill>
                  <a:srgbClr val="3A3632"/>
                </a:solidFill>
                <a:latin typeface="DM Sans"/>
              </a:rPr>
              <a:t>Ngăn Chặn Các Cuộc Tấn Công</a:t>
            </a:r>
          </a:p>
        </p:txBody>
      </p:sp>
      <p:sp>
        <p:nvSpPr>
          <p:cNvPr name="TextBox 19" id="19"/>
          <p:cNvSpPr txBox="true"/>
          <p:nvPr/>
        </p:nvSpPr>
        <p:spPr>
          <a:xfrm rot="0">
            <a:off x="7921787" y="5343522"/>
            <a:ext cx="2395164" cy="1130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Phát hiện và ngăn chặn các cuộc tấn công</a:t>
            </a:r>
          </a:p>
        </p:txBody>
      </p:sp>
      <p:sp>
        <p:nvSpPr>
          <p:cNvPr name="Freeform 20" id="20"/>
          <p:cNvSpPr/>
          <p:nvPr/>
        </p:nvSpPr>
        <p:spPr>
          <a:xfrm flipH="false" flipV="false" rot="0">
            <a:off x="3705320" y="3851734"/>
            <a:ext cx="1399568" cy="1399568"/>
          </a:xfrm>
          <a:custGeom>
            <a:avLst/>
            <a:gdLst/>
            <a:ahLst/>
            <a:cxnLst/>
            <a:rect r="r" b="b" t="t" l="l"/>
            <a:pathLst>
              <a:path h="1399568" w="1399568">
                <a:moveTo>
                  <a:pt x="0" y="0"/>
                </a:moveTo>
                <a:lnTo>
                  <a:pt x="1399568" y="0"/>
                </a:lnTo>
                <a:lnTo>
                  <a:pt x="1399568" y="1399567"/>
                </a:lnTo>
                <a:lnTo>
                  <a:pt x="0" y="13995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3346809" y="3916868"/>
            <a:ext cx="958365" cy="1334433"/>
          </a:xfrm>
          <a:custGeom>
            <a:avLst/>
            <a:gdLst/>
            <a:ahLst/>
            <a:cxnLst/>
            <a:rect r="r" b="b" t="t" l="l"/>
            <a:pathLst>
              <a:path h="1334433" w="958365">
                <a:moveTo>
                  <a:pt x="0" y="0"/>
                </a:moveTo>
                <a:lnTo>
                  <a:pt x="958366" y="0"/>
                </a:lnTo>
                <a:lnTo>
                  <a:pt x="958366" y="1334433"/>
                </a:lnTo>
                <a:lnTo>
                  <a:pt x="0" y="1334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8378024" y="3743946"/>
            <a:ext cx="1482689" cy="1507355"/>
          </a:xfrm>
          <a:custGeom>
            <a:avLst/>
            <a:gdLst/>
            <a:ahLst/>
            <a:cxnLst/>
            <a:rect r="r" b="b" t="t" l="l"/>
            <a:pathLst>
              <a:path h="1507355" w="1482689">
                <a:moveTo>
                  <a:pt x="0" y="0"/>
                </a:moveTo>
                <a:lnTo>
                  <a:pt x="1482690" y="0"/>
                </a:lnTo>
                <a:lnTo>
                  <a:pt x="1482690"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12217653" y="6617205"/>
            <a:ext cx="3200745" cy="1092805"/>
          </a:xfrm>
          <a:prstGeom prst="rect">
            <a:avLst/>
          </a:prstGeom>
        </p:spPr>
        <p:txBody>
          <a:bodyPr anchor="t" rtlCol="false" tIns="0" lIns="0" bIns="0" rIns="0">
            <a:spAutoFit/>
          </a:bodyPr>
          <a:lstStyle/>
          <a:p>
            <a:pPr algn="ctr">
              <a:lnSpc>
                <a:spcPts val="2169"/>
              </a:lnSpc>
            </a:pPr>
            <a:r>
              <a:rPr lang="en-US" sz="1572">
                <a:solidFill>
                  <a:srgbClr val="3A3632"/>
                </a:solidFill>
                <a:latin typeface="DM Sans"/>
              </a:rPr>
              <a:t>Hệ thống cung cấp các công cụ quản lý</a:t>
            </a:r>
          </a:p>
          <a:p>
            <a:pPr algn="ctr" marL="0" indent="0" lvl="0">
              <a:lnSpc>
                <a:spcPts val="2169"/>
              </a:lnSpc>
              <a:spcBef>
                <a:spcPct val="0"/>
              </a:spcBef>
            </a:pPr>
            <a:r>
              <a:rPr lang="en-US" sz="1572">
                <a:solidFill>
                  <a:srgbClr val="3A3632"/>
                </a:solidFill>
                <a:latin typeface="DM Sans"/>
              </a:rPr>
              <a:t>AVDF thu thập dữ liệu kiểm toán từ nhiều nguồn</a:t>
            </a:r>
          </a:p>
        </p:txBody>
      </p:sp>
      <p:sp>
        <p:nvSpPr>
          <p:cNvPr name="TextBox 24" id="24"/>
          <p:cNvSpPr txBox="true"/>
          <p:nvPr/>
        </p:nvSpPr>
        <p:spPr>
          <a:xfrm rot="0">
            <a:off x="12620443" y="5343522"/>
            <a:ext cx="2395164" cy="1130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Thu thập và quản lý dữ liệu từ nhiều nguồn</a:t>
            </a:r>
          </a:p>
        </p:txBody>
      </p:sp>
      <p:sp>
        <p:nvSpPr>
          <p:cNvPr name="TextBox 25" id="25"/>
          <p:cNvSpPr txBox="true"/>
          <p:nvPr/>
        </p:nvSpPr>
        <p:spPr>
          <a:xfrm rot="0">
            <a:off x="2804731" y="6892248"/>
            <a:ext cx="3200745" cy="542718"/>
          </a:xfrm>
          <a:prstGeom prst="rect">
            <a:avLst/>
          </a:prstGeom>
        </p:spPr>
        <p:txBody>
          <a:bodyPr anchor="t" rtlCol="false" tIns="0" lIns="0" bIns="0" rIns="0">
            <a:spAutoFit/>
          </a:bodyPr>
          <a:lstStyle/>
          <a:p>
            <a:pPr algn="ctr">
              <a:lnSpc>
                <a:spcPts val="2169"/>
              </a:lnSpc>
            </a:pPr>
            <a:r>
              <a:rPr lang="en-US" sz="1572">
                <a:solidFill>
                  <a:srgbClr val="3A3632"/>
                </a:solidFill>
                <a:latin typeface="DM Sans"/>
              </a:rPr>
              <a:t>Quản lý Đặc quyền Người dùng</a:t>
            </a:r>
          </a:p>
          <a:p>
            <a:pPr algn="ctr" marL="0" indent="0" lvl="0">
              <a:lnSpc>
                <a:spcPts val="2169"/>
              </a:lnSpc>
              <a:spcBef>
                <a:spcPct val="0"/>
              </a:spcBef>
            </a:pPr>
            <a:r>
              <a:rPr lang="en-US" sz="1572">
                <a:solidFill>
                  <a:srgbClr val="3A3632"/>
                </a:solidFill>
                <a:latin typeface="DM Sans"/>
              </a:rPr>
              <a:t>Xác Thực Điều Tra và Mã Hóa</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4" id="4"/>
          <p:cNvGrpSpPr/>
          <p:nvPr/>
        </p:nvGrpSpPr>
        <p:grpSpPr>
          <a:xfrm rot="0">
            <a:off x="11677468" y="3443256"/>
            <a:ext cx="4297048" cy="4969440"/>
            <a:chOff x="0" y="0"/>
            <a:chExt cx="1131733" cy="1308824"/>
          </a:xfrm>
        </p:grpSpPr>
        <p:sp>
          <p:nvSpPr>
            <p:cNvPr name="Freeform 5" id="5"/>
            <p:cNvSpPr/>
            <p:nvPr/>
          </p:nvSpPr>
          <p:spPr>
            <a:xfrm flipH="false" flipV="false" rot="0">
              <a:off x="0" y="0"/>
              <a:ext cx="1131733" cy="1308824"/>
            </a:xfrm>
            <a:custGeom>
              <a:avLst/>
              <a:gdLst/>
              <a:ahLst/>
              <a:cxnLst/>
              <a:rect r="r" b="b" t="t" l="l"/>
              <a:pathLst>
                <a:path h="1308824" w="1131733">
                  <a:moveTo>
                    <a:pt x="0" y="0"/>
                  </a:moveTo>
                  <a:lnTo>
                    <a:pt x="1131733" y="0"/>
                  </a:lnTo>
                  <a:lnTo>
                    <a:pt x="1131733" y="1308824"/>
                  </a:lnTo>
                  <a:lnTo>
                    <a:pt x="0" y="1308824"/>
                  </a:lnTo>
                  <a:close/>
                </a:path>
              </a:pathLst>
            </a:custGeom>
            <a:solidFill>
              <a:srgbClr val="FAF9F8"/>
            </a:solidFill>
            <a:ln w="19050" cap="sq">
              <a:solidFill>
                <a:srgbClr val="FFFFFF"/>
              </a:solidFill>
              <a:prstDash val="solid"/>
              <a:miter/>
            </a:ln>
          </p:spPr>
        </p:sp>
        <p:sp>
          <p:nvSpPr>
            <p:cNvPr name="TextBox 6" id="6"/>
            <p:cNvSpPr txBox="true"/>
            <p:nvPr/>
          </p:nvSpPr>
          <p:spPr>
            <a:xfrm>
              <a:off x="0" y="-38100"/>
              <a:ext cx="1131733" cy="1346924"/>
            </a:xfrm>
            <a:prstGeom prst="rect">
              <a:avLst/>
            </a:prstGeom>
          </p:spPr>
          <p:txBody>
            <a:bodyPr anchor="ctr" rtlCol="false" tIns="50800" lIns="50800" bIns="50800" rIns="50800"/>
            <a:lstStyle/>
            <a:p>
              <a:pPr algn="ctr">
                <a:lnSpc>
                  <a:spcPts val="2605"/>
                </a:lnSpc>
              </a:pPr>
            </a:p>
          </p:txBody>
        </p:sp>
      </p:grpSp>
      <p:sp>
        <p:nvSpPr>
          <p:cNvPr name="Freeform 7" id="7"/>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202189" y="3868280"/>
            <a:ext cx="1323341" cy="1275220"/>
          </a:xfrm>
          <a:custGeom>
            <a:avLst/>
            <a:gdLst/>
            <a:ahLst/>
            <a:cxnLst/>
            <a:rect r="r" b="b" t="t" l="l"/>
            <a:pathLst>
              <a:path h="1275220" w="1323341">
                <a:moveTo>
                  <a:pt x="0" y="0"/>
                </a:moveTo>
                <a:lnTo>
                  <a:pt x="1323341" y="0"/>
                </a:lnTo>
                <a:lnTo>
                  <a:pt x="1323341" y="1275220"/>
                </a:lnTo>
                <a:lnTo>
                  <a:pt x="0" y="12752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5043486" y="1403480"/>
            <a:ext cx="8197288" cy="1276350"/>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3A3632"/>
                </a:solidFill>
                <a:latin typeface="Montserrat Bold"/>
              </a:rPr>
              <a:t>CÁC KHẢ NĂNG VÀ CHỨC NĂNG CỦA AVDF</a:t>
            </a:r>
          </a:p>
        </p:txBody>
      </p:sp>
      <p:sp>
        <p:nvSpPr>
          <p:cNvPr name="TextBox 10" id="10"/>
          <p:cNvSpPr txBox="true"/>
          <p:nvPr/>
        </p:nvSpPr>
        <p:spPr>
          <a:xfrm rot="0">
            <a:off x="12109919" y="5308451"/>
            <a:ext cx="3432147" cy="1130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Báo cáo và cảnh báo về sự kiện bảo mật và kiểm toán</a:t>
            </a:r>
          </a:p>
        </p:txBody>
      </p:sp>
      <p:sp>
        <p:nvSpPr>
          <p:cNvPr name="TextBox 11" id="11"/>
          <p:cNvSpPr txBox="true"/>
          <p:nvPr/>
        </p:nvSpPr>
        <p:spPr>
          <a:xfrm rot="0">
            <a:off x="12225620" y="6908935"/>
            <a:ext cx="3200745" cy="526031"/>
          </a:xfrm>
          <a:prstGeom prst="rect">
            <a:avLst/>
          </a:prstGeom>
        </p:spPr>
        <p:txBody>
          <a:bodyPr anchor="t" rtlCol="false" tIns="0" lIns="0" bIns="0" rIns="0">
            <a:spAutoFit/>
          </a:bodyPr>
          <a:lstStyle/>
          <a:p>
            <a:pPr algn="ctr">
              <a:lnSpc>
                <a:spcPts val="2169"/>
              </a:lnSpc>
            </a:pPr>
            <a:r>
              <a:rPr lang="en-US" sz="1572">
                <a:solidFill>
                  <a:srgbClr val="3A3632"/>
                </a:solidFill>
                <a:latin typeface="Montserrat"/>
              </a:rPr>
              <a:t>Tạo Báo Cáo Tùy Chỉnh</a:t>
            </a:r>
          </a:p>
          <a:p>
            <a:pPr algn="ctr" marL="0" indent="0" lvl="0">
              <a:lnSpc>
                <a:spcPts val="2169"/>
              </a:lnSpc>
              <a:spcBef>
                <a:spcPct val="0"/>
              </a:spcBef>
            </a:pPr>
            <a:r>
              <a:rPr lang="en-US" sz="1572">
                <a:solidFill>
                  <a:srgbClr val="3A3632"/>
                </a:solidFill>
                <a:latin typeface="Montserrat"/>
              </a:rPr>
              <a:t>Cảnh Báo Thời Cực</a:t>
            </a:r>
          </a:p>
        </p:txBody>
      </p:sp>
      <p:sp>
        <p:nvSpPr>
          <p:cNvPr name="Freeform 12" id="12"/>
          <p:cNvSpPr/>
          <p:nvPr/>
        </p:nvSpPr>
        <p:spPr>
          <a:xfrm flipH="false" flipV="false" rot="0">
            <a:off x="2277822"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13" id="13"/>
          <p:cNvSpPr/>
          <p:nvPr/>
        </p:nvSpPr>
        <p:spPr>
          <a:xfrm flipH="false" flipV="false" rot="0">
            <a:off x="6997681"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grpSp>
        <p:nvGrpSpPr>
          <p:cNvPr name="Group 14" id="14"/>
          <p:cNvGrpSpPr/>
          <p:nvPr/>
        </p:nvGrpSpPr>
        <p:grpSpPr>
          <a:xfrm rot="0">
            <a:off x="2264572" y="3443256"/>
            <a:ext cx="4297048" cy="4969440"/>
            <a:chOff x="0" y="0"/>
            <a:chExt cx="1131733" cy="1308824"/>
          </a:xfrm>
        </p:grpSpPr>
        <p:sp>
          <p:nvSpPr>
            <p:cNvPr name="Freeform 15" id="15"/>
            <p:cNvSpPr/>
            <p:nvPr/>
          </p:nvSpPr>
          <p:spPr>
            <a:xfrm flipH="false" flipV="false" rot="0">
              <a:off x="0" y="0"/>
              <a:ext cx="1131733" cy="1308824"/>
            </a:xfrm>
            <a:custGeom>
              <a:avLst/>
              <a:gdLst/>
              <a:ahLst/>
              <a:cxnLst/>
              <a:rect r="r" b="b" t="t" l="l"/>
              <a:pathLst>
                <a:path h="1308824" w="1131733">
                  <a:moveTo>
                    <a:pt x="0" y="0"/>
                  </a:moveTo>
                  <a:lnTo>
                    <a:pt x="1131733" y="0"/>
                  </a:lnTo>
                  <a:lnTo>
                    <a:pt x="1131733" y="1308824"/>
                  </a:lnTo>
                  <a:lnTo>
                    <a:pt x="0" y="1308824"/>
                  </a:lnTo>
                  <a:close/>
                </a:path>
              </a:pathLst>
            </a:custGeom>
            <a:solidFill>
              <a:srgbClr val="FAF9F8"/>
            </a:solidFill>
            <a:ln w="19050" cap="sq">
              <a:solidFill>
                <a:srgbClr val="FFFFFF"/>
              </a:solidFill>
              <a:prstDash val="solid"/>
              <a:miter/>
            </a:ln>
          </p:spPr>
        </p:sp>
        <p:sp>
          <p:nvSpPr>
            <p:cNvPr name="TextBox 16" id="16"/>
            <p:cNvSpPr txBox="true"/>
            <p:nvPr/>
          </p:nvSpPr>
          <p:spPr>
            <a:xfrm>
              <a:off x="0" y="-38100"/>
              <a:ext cx="1131733" cy="1346924"/>
            </a:xfrm>
            <a:prstGeom prst="rect">
              <a:avLst/>
            </a:prstGeom>
          </p:spPr>
          <p:txBody>
            <a:bodyPr anchor="ctr" rtlCol="false" tIns="50800" lIns="50800" bIns="50800" rIns="50800"/>
            <a:lstStyle/>
            <a:p>
              <a:pPr algn="ctr">
                <a:lnSpc>
                  <a:spcPts val="2605"/>
                </a:lnSpc>
              </a:pPr>
            </a:p>
          </p:txBody>
        </p:sp>
      </p:grpSp>
      <p:grpSp>
        <p:nvGrpSpPr>
          <p:cNvPr name="Group 17" id="17"/>
          <p:cNvGrpSpPr/>
          <p:nvPr/>
        </p:nvGrpSpPr>
        <p:grpSpPr>
          <a:xfrm rot="0">
            <a:off x="6971195" y="3443256"/>
            <a:ext cx="4297048" cy="4969440"/>
            <a:chOff x="0" y="0"/>
            <a:chExt cx="1131733" cy="1308824"/>
          </a:xfrm>
        </p:grpSpPr>
        <p:sp>
          <p:nvSpPr>
            <p:cNvPr name="Freeform 18" id="18"/>
            <p:cNvSpPr/>
            <p:nvPr/>
          </p:nvSpPr>
          <p:spPr>
            <a:xfrm flipH="false" flipV="false" rot="0">
              <a:off x="0" y="0"/>
              <a:ext cx="1131733" cy="1308824"/>
            </a:xfrm>
            <a:custGeom>
              <a:avLst/>
              <a:gdLst/>
              <a:ahLst/>
              <a:cxnLst/>
              <a:rect r="r" b="b" t="t" l="l"/>
              <a:pathLst>
                <a:path h="1308824" w="1131733">
                  <a:moveTo>
                    <a:pt x="0" y="0"/>
                  </a:moveTo>
                  <a:lnTo>
                    <a:pt x="1131733" y="0"/>
                  </a:lnTo>
                  <a:lnTo>
                    <a:pt x="1131733" y="1308824"/>
                  </a:lnTo>
                  <a:lnTo>
                    <a:pt x="0" y="1308824"/>
                  </a:lnTo>
                  <a:close/>
                </a:path>
              </a:pathLst>
            </a:custGeom>
            <a:solidFill>
              <a:srgbClr val="FAF9F8"/>
            </a:solidFill>
            <a:ln w="19050" cap="sq">
              <a:solidFill>
                <a:srgbClr val="FFFFFF"/>
              </a:solidFill>
              <a:prstDash val="solid"/>
              <a:miter/>
            </a:ln>
          </p:spPr>
        </p:sp>
        <p:sp>
          <p:nvSpPr>
            <p:cNvPr name="TextBox 19" id="19"/>
            <p:cNvSpPr txBox="true"/>
            <p:nvPr/>
          </p:nvSpPr>
          <p:spPr>
            <a:xfrm>
              <a:off x="0" y="-38100"/>
              <a:ext cx="1131733" cy="1346924"/>
            </a:xfrm>
            <a:prstGeom prst="rect">
              <a:avLst/>
            </a:prstGeom>
          </p:spPr>
          <p:txBody>
            <a:bodyPr anchor="ctr" rtlCol="false" tIns="50800" lIns="50800" bIns="50800" rIns="50800"/>
            <a:lstStyle/>
            <a:p>
              <a:pPr algn="ctr">
                <a:lnSpc>
                  <a:spcPts val="2605"/>
                </a:lnSpc>
              </a:pPr>
            </a:p>
          </p:txBody>
        </p:sp>
      </p:grpSp>
      <p:sp>
        <p:nvSpPr>
          <p:cNvPr name="TextBox 20" id="20"/>
          <p:cNvSpPr txBox="true"/>
          <p:nvPr/>
        </p:nvSpPr>
        <p:spPr>
          <a:xfrm rot="0">
            <a:off x="2812723" y="6892248"/>
            <a:ext cx="3200745" cy="542718"/>
          </a:xfrm>
          <a:prstGeom prst="rect">
            <a:avLst/>
          </a:prstGeom>
        </p:spPr>
        <p:txBody>
          <a:bodyPr anchor="t" rtlCol="false" tIns="0" lIns="0" bIns="0" rIns="0">
            <a:spAutoFit/>
          </a:bodyPr>
          <a:lstStyle/>
          <a:p>
            <a:pPr algn="ctr">
              <a:lnSpc>
                <a:spcPts val="2169"/>
              </a:lnSpc>
            </a:pPr>
            <a:r>
              <a:rPr lang="en-US" sz="1572">
                <a:solidFill>
                  <a:srgbClr val="3A3632"/>
                </a:solidFill>
                <a:latin typeface="DM Sans"/>
              </a:rPr>
              <a:t>Phân Tích Hành Vi Đáng Ngờ</a:t>
            </a:r>
          </a:p>
          <a:p>
            <a:pPr algn="ctr" marL="0" indent="0" lvl="0">
              <a:lnSpc>
                <a:spcPts val="2169"/>
              </a:lnSpc>
              <a:spcBef>
                <a:spcPct val="0"/>
              </a:spcBef>
            </a:pPr>
            <a:r>
              <a:rPr lang="en-US" sz="1572">
                <a:solidFill>
                  <a:srgbClr val="3A3632"/>
                </a:solidFill>
                <a:latin typeface="DM Sans"/>
              </a:rPr>
              <a:t>Ngăn Chặn Các Cuộc Tấn Công</a:t>
            </a:r>
          </a:p>
        </p:txBody>
      </p:sp>
      <p:sp>
        <p:nvSpPr>
          <p:cNvPr name="TextBox 21" id="21"/>
          <p:cNvSpPr txBox="true"/>
          <p:nvPr/>
        </p:nvSpPr>
        <p:spPr>
          <a:xfrm rot="0">
            <a:off x="3215514" y="5343522"/>
            <a:ext cx="2395164" cy="1130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Phát hiện và ngăn chặn các cuộc tấn công</a:t>
            </a:r>
          </a:p>
        </p:txBody>
      </p:sp>
      <p:sp>
        <p:nvSpPr>
          <p:cNvPr name="Freeform 22" id="22"/>
          <p:cNvSpPr/>
          <p:nvPr/>
        </p:nvSpPr>
        <p:spPr>
          <a:xfrm flipH="false" flipV="false" rot="0">
            <a:off x="8640536" y="3916868"/>
            <a:ext cx="958365" cy="1334433"/>
          </a:xfrm>
          <a:custGeom>
            <a:avLst/>
            <a:gdLst/>
            <a:ahLst/>
            <a:cxnLst/>
            <a:rect r="r" b="b" t="t" l="l"/>
            <a:pathLst>
              <a:path h="1334433" w="958365">
                <a:moveTo>
                  <a:pt x="0" y="0"/>
                </a:moveTo>
                <a:lnTo>
                  <a:pt x="958365" y="0"/>
                </a:lnTo>
                <a:lnTo>
                  <a:pt x="958365" y="1334433"/>
                </a:lnTo>
                <a:lnTo>
                  <a:pt x="0" y="1334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3671751" y="3743946"/>
            <a:ext cx="1482689" cy="1507355"/>
          </a:xfrm>
          <a:custGeom>
            <a:avLst/>
            <a:gdLst/>
            <a:ahLst/>
            <a:cxnLst/>
            <a:rect r="r" b="b" t="t" l="l"/>
            <a:pathLst>
              <a:path h="1507355" w="1482689">
                <a:moveTo>
                  <a:pt x="0" y="0"/>
                </a:moveTo>
                <a:lnTo>
                  <a:pt x="1482689" y="0"/>
                </a:lnTo>
                <a:lnTo>
                  <a:pt x="1482689" y="1507355"/>
                </a:lnTo>
                <a:lnTo>
                  <a:pt x="0" y="15073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7511379" y="6617205"/>
            <a:ext cx="3200745" cy="1092805"/>
          </a:xfrm>
          <a:prstGeom prst="rect">
            <a:avLst/>
          </a:prstGeom>
        </p:spPr>
        <p:txBody>
          <a:bodyPr anchor="t" rtlCol="false" tIns="0" lIns="0" bIns="0" rIns="0">
            <a:spAutoFit/>
          </a:bodyPr>
          <a:lstStyle/>
          <a:p>
            <a:pPr algn="ctr">
              <a:lnSpc>
                <a:spcPts val="2169"/>
              </a:lnSpc>
            </a:pPr>
            <a:r>
              <a:rPr lang="en-US" sz="1572">
                <a:solidFill>
                  <a:srgbClr val="3A3632"/>
                </a:solidFill>
                <a:latin typeface="DM Sans"/>
              </a:rPr>
              <a:t>Hệ thống cung cấp các công cụ quản lý</a:t>
            </a:r>
          </a:p>
          <a:p>
            <a:pPr algn="ctr" marL="0" indent="0" lvl="0">
              <a:lnSpc>
                <a:spcPts val="2169"/>
              </a:lnSpc>
              <a:spcBef>
                <a:spcPct val="0"/>
              </a:spcBef>
            </a:pPr>
            <a:r>
              <a:rPr lang="en-US" sz="1572">
                <a:solidFill>
                  <a:srgbClr val="3A3632"/>
                </a:solidFill>
                <a:latin typeface="DM Sans"/>
              </a:rPr>
              <a:t>AVDF thu thập dữ liệu kiểm toán từ nhiều nguồn</a:t>
            </a:r>
          </a:p>
        </p:txBody>
      </p:sp>
      <p:sp>
        <p:nvSpPr>
          <p:cNvPr name="TextBox 25" id="25"/>
          <p:cNvSpPr txBox="true"/>
          <p:nvPr/>
        </p:nvSpPr>
        <p:spPr>
          <a:xfrm rot="0">
            <a:off x="7914170" y="5343522"/>
            <a:ext cx="2395164" cy="1130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Thu thập và quản lý dữ liệu từ nhiều nguồn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p:nvPr/>
        </p:nvGrpSpPr>
        <p:grpSpPr>
          <a:xfrm rot="0">
            <a:off x="-690640" y="-1543050"/>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3A3632"/>
            </a:solidFill>
            <a:ln w="38100" cap="sq">
              <a:solidFill>
                <a:srgbClr val="56AEFF"/>
              </a:solidFill>
              <a:prstDash val="solid"/>
              <a:miter/>
            </a:ln>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93386" y="2339712"/>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3919280" y="1636188"/>
            <a:ext cx="10450651" cy="723900"/>
          </a:xfrm>
          <a:prstGeom prst="rect">
            <a:avLst/>
          </a:prstGeom>
        </p:spPr>
        <p:txBody>
          <a:bodyPr anchor="t" rtlCol="false" tIns="0" lIns="0" bIns="0" rIns="0">
            <a:spAutoFit/>
          </a:bodyPr>
          <a:lstStyle/>
          <a:p>
            <a:pPr algn="ctr" marL="0" indent="0" lvl="0">
              <a:lnSpc>
                <a:spcPts val="5719"/>
              </a:lnSpc>
              <a:spcBef>
                <a:spcPct val="0"/>
              </a:spcBef>
            </a:pPr>
            <a:r>
              <a:rPr lang="en-US" sz="4766">
                <a:solidFill>
                  <a:srgbClr val="FAF9F8"/>
                </a:solidFill>
                <a:latin typeface="Montserrat Bold"/>
              </a:rPr>
              <a:t>KIẾN TRÚC CỦA ORACLE AVDF</a:t>
            </a:r>
          </a:p>
        </p:txBody>
      </p:sp>
      <p:grpSp>
        <p:nvGrpSpPr>
          <p:cNvPr name="Group 8" id="8"/>
          <p:cNvGrpSpPr/>
          <p:nvPr/>
        </p:nvGrpSpPr>
        <p:grpSpPr>
          <a:xfrm rot="0">
            <a:off x="3730953" y="3213378"/>
            <a:ext cx="10826094" cy="6531743"/>
            <a:chOff x="0" y="0"/>
            <a:chExt cx="14434792" cy="8708991"/>
          </a:xfrm>
        </p:grpSpPr>
        <p:sp>
          <p:nvSpPr>
            <p:cNvPr name="Freeform 9" id="9"/>
            <p:cNvSpPr/>
            <p:nvPr/>
          </p:nvSpPr>
          <p:spPr>
            <a:xfrm flipH="false" flipV="false" rot="0">
              <a:off x="0" y="0"/>
              <a:ext cx="14434792" cy="8708991"/>
            </a:xfrm>
            <a:custGeom>
              <a:avLst/>
              <a:gdLst/>
              <a:ahLst/>
              <a:cxnLst/>
              <a:rect r="r" b="b" t="t" l="l"/>
              <a:pathLst>
                <a:path h="8708991" w="14434792">
                  <a:moveTo>
                    <a:pt x="0" y="0"/>
                  </a:moveTo>
                  <a:lnTo>
                    <a:pt x="14434792" y="0"/>
                  </a:lnTo>
                  <a:lnTo>
                    <a:pt x="14434792" y="8708991"/>
                  </a:lnTo>
                  <a:lnTo>
                    <a:pt x="0" y="8708991"/>
                  </a:lnTo>
                  <a:lnTo>
                    <a:pt x="0" y="0"/>
                  </a:lnTo>
                  <a:close/>
                </a:path>
              </a:pathLst>
            </a:custGeom>
            <a:blipFill>
              <a:blip r:embed="rId4"/>
              <a:stretch>
                <a:fillRect l="0" t="0" r="0" b="0"/>
              </a:stretch>
            </a:blipFill>
          </p:spPr>
        </p:sp>
        <p:sp>
          <p:nvSpPr>
            <p:cNvPr name="TextBox 10" id="10"/>
            <p:cNvSpPr txBox="true"/>
            <p:nvPr/>
          </p:nvSpPr>
          <p:spPr>
            <a:xfrm rot="0">
              <a:off x="8615017" y="8268724"/>
              <a:ext cx="5819775" cy="440267"/>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Montserrat"/>
                </a:rPr>
                <a:t>Source: Oracle AVDF Components</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p:nvPr/>
        </p:nvGrpSpPr>
        <p:grpSpPr>
          <a:xfrm rot="-5400000">
            <a:off x="11877193" y="4334520"/>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605A56"/>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4067841" y="4278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42393" y="7289521"/>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079401" y="4224543"/>
            <a:ext cx="2078353" cy="1298970"/>
          </a:xfrm>
          <a:custGeom>
            <a:avLst/>
            <a:gdLst/>
            <a:ahLst/>
            <a:cxnLst/>
            <a:rect r="r" b="b" t="t" l="l"/>
            <a:pathLst>
              <a:path h="1298970" w="2078353">
                <a:moveTo>
                  <a:pt x="0" y="0"/>
                </a:moveTo>
                <a:lnTo>
                  <a:pt x="2078353" y="0"/>
                </a:lnTo>
                <a:lnTo>
                  <a:pt x="2078353" y="1298970"/>
                </a:lnTo>
                <a:lnTo>
                  <a:pt x="0" y="1298970"/>
                </a:lnTo>
                <a:lnTo>
                  <a:pt x="0" y="0"/>
                </a:lnTo>
                <a:close/>
              </a:path>
            </a:pathLst>
          </a:custGeom>
          <a:blipFill>
            <a:blip r:embed="rId4"/>
            <a:stretch>
              <a:fillRect l="0" t="0" r="0" b="0"/>
            </a:stretch>
          </a:blipFill>
        </p:spPr>
      </p:sp>
      <p:sp>
        <p:nvSpPr>
          <p:cNvPr name="Freeform 8" id="8"/>
          <p:cNvSpPr/>
          <p:nvPr/>
        </p:nvSpPr>
        <p:spPr>
          <a:xfrm flipH="false" flipV="false" rot="0">
            <a:off x="-1403722" y="-2711419"/>
            <a:ext cx="9044598" cy="9044598"/>
          </a:xfrm>
          <a:custGeom>
            <a:avLst/>
            <a:gdLst/>
            <a:ahLst/>
            <a:cxnLst/>
            <a:rect r="r" b="b" t="t" l="l"/>
            <a:pathLst>
              <a:path h="9044598" w="9044598">
                <a:moveTo>
                  <a:pt x="0" y="0"/>
                </a:moveTo>
                <a:lnTo>
                  <a:pt x="9044598" y="0"/>
                </a:lnTo>
                <a:lnTo>
                  <a:pt x="9044598" y="9044599"/>
                </a:lnTo>
                <a:lnTo>
                  <a:pt x="0" y="9044599"/>
                </a:lnTo>
                <a:lnTo>
                  <a:pt x="0" y="0"/>
                </a:lnTo>
                <a:close/>
              </a:path>
            </a:pathLst>
          </a:custGeom>
          <a:blipFill>
            <a:blip r:embed="rId5">
              <a:alphaModFix amt="6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885610" y="6918163"/>
            <a:ext cx="10402390" cy="3390465"/>
          </a:xfrm>
          <a:custGeom>
            <a:avLst/>
            <a:gdLst/>
            <a:ahLst/>
            <a:cxnLst/>
            <a:rect r="r" b="b" t="t" l="l"/>
            <a:pathLst>
              <a:path h="3390465" w="10402390">
                <a:moveTo>
                  <a:pt x="0" y="0"/>
                </a:moveTo>
                <a:lnTo>
                  <a:pt x="10402390" y="0"/>
                </a:lnTo>
                <a:lnTo>
                  <a:pt x="10402390" y="3390465"/>
                </a:lnTo>
                <a:lnTo>
                  <a:pt x="0" y="3390465"/>
                </a:lnTo>
                <a:lnTo>
                  <a:pt x="0" y="0"/>
                </a:lnTo>
                <a:close/>
              </a:path>
            </a:pathLst>
          </a:custGeom>
          <a:blipFill>
            <a:blip r:embed="rId7"/>
            <a:stretch>
              <a:fillRect l="0" t="-1199" r="0" b="-1199"/>
            </a:stretch>
          </a:blipFill>
        </p:spPr>
      </p:sp>
      <p:sp>
        <p:nvSpPr>
          <p:cNvPr name="TextBox 10" id="10"/>
          <p:cNvSpPr txBox="true"/>
          <p:nvPr/>
        </p:nvSpPr>
        <p:spPr>
          <a:xfrm rot="0">
            <a:off x="393392" y="2585762"/>
            <a:ext cx="10656530" cy="1023383"/>
          </a:xfrm>
          <a:prstGeom prst="rect">
            <a:avLst/>
          </a:prstGeom>
        </p:spPr>
        <p:txBody>
          <a:bodyPr anchor="t" rtlCol="false" tIns="0" lIns="0" bIns="0" rIns="0">
            <a:spAutoFit/>
          </a:bodyPr>
          <a:lstStyle/>
          <a:p>
            <a:pPr algn="l">
              <a:lnSpc>
                <a:spcPts val="8370"/>
              </a:lnSpc>
              <a:spcBef>
                <a:spcPct val="0"/>
              </a:spcBef>
            </a:pPr>
            <a:r>
              <a:rPr lang="en-US" sz="6065">
                <a:solidFill>
                  <a:srgbClr val="3A3632"/>
                </a:solidFill>
                <a:latin typeface="Montserrat Bold"/>
              </a:rPr>
              <a:t>KIỂM SOÁT TRUY CẬP VỚI</a:t>
            </a:r>
          </a:p>
        </p:txBody>
      </p:sp>
      <p:sp>
        <p:nvSpPr>
          <p:cNvPr name="TextBox 11" id="11"/>
          <p:cNvSpPr txBox="true"/>
          <p:nvPr/>
        </p:nvSpPr>
        <p:spPr>
          <a:xfrm rot="0">
            <a:off x="4157754" y="4648988"/>
            <a:ext cx="2880162" cy="743442"/>
          </a:xfrm>
          <a:prstGeom prst="rect">
            <a:avLst/>
          </a:prstGeom>
        </p:spPr>
        <p:txBody>
          <a:bodyPr anchor="t" rtlCol="false" tIns="0" lIns="0" bIns="0" rIns="0">
            <a:spAutoFit/>
          </a:bodyPr>
          <a:lstStyle/>
          <a:p>
            <a:pPr algn="l">
              <a:lnSpc>
                <a:spcPts val="6133"/>
              </a:lnSpc>
              <a:spcBef>
                <a:spcPct val="0"/>
              </a:spcBef>
            </a:pPr>
            <a:r>
              <a:rPr lang="en-US" sz="4444">
                <a:solidFill>
                  <a:srgbClr val="C74634"/>
                </a:solidFill>
                <a:latin typeface="Montserrat Bold"/>
              </a:rPr>
              <a:t>RACLE</a:t>
            </a:r>
          </a:p>
        </p:txBody>
      </p:sp>
      <p:sp>
        <p:nvSpPr>
          <p:cNvPr name="TextBox 12" id="12"/>
          <p:cNvSpPr txBox="true"/>
          <p:nvPr/>
        </p:nvSpPr>
        <p:spPr>
          <a:xfrm rot="0">
            <a:off x="5063386" y="5316231"/>
            <a:ext cx="5644448" cy="746227"/>
          </a:xfrm>
          <a:prstGeom prst="rect">
            <a:avLst/>
          </a:prstGeom>
        </p:spPr>
        <p:txBody>
          <a:bodyPr anchor="t" rtlCol="false" tIns="0" lIns="0" bIns="0" rIns="0">
            <a:spAutoFit/>
          </a:bodyPr>
          <a:lstStyle/>
          <a:p>
            <a:pPr algn="l">
              <a:lnSpc>
                <a:spcPts val="6127"/>
              </a:lnSpc>
              <a:spcBef>
                <a:spcPct val="0"/>
              </a:spcBef>
            </a:pPr>
            <a:r>
              <a:rPr lang="en-US" sz="4440">
                <a:solidFill>
                  <a:srgbClr val="C74634"/>
                </a:solidFill>
                <a:latin typeface="Montserrat Bold"/>
              </a:rPr>
              <a:t>DATABASE VAULT</a:t>
            </a:r>
          </a:p>
        </p:txBody>
      </p:sp>
      <p:sp>
        <p:nvSpPr>
          <p:cNvPr name="TextBox 13" id="13"/>
          <p:cNvSpPr txBox="true"/>
          <p:nvPr/>
        </p:nvSpPr>
        <p:spPr>
          <a:xfrm rot="0">
            <a:off x="393392" y="6323623"/>
            <a:ext cx="10204838" cy="333375"/>
          </a:xfrm>
          <a:prstGeom prst="rect">
            <a:avLst/>
          </a:prstGeom>
        </p:spPr>
        <p:txBody>
          <a:bodyPr anchor="t" rtlCol="false" tIns="0" lIns="0" bIns="0" rIns="0">
            <a:spAutoFit/>
          </a:bodyPr>
          <a:lstStyle/>
          <a:p>
            <a:pPr algn="r" marL="0" indent="0" lvl="0">
              <a:lnSpc>
                <a:spcPts val="2639"/>
              </a:lnSpc>
              <a:spcBef>
                <a:spcPct val="0"/>
              </a:spcBef>
            </a:pPr>
            <a:r>
              <a:rPr lang="en-US" sz="2199">
                <a:solidFill>
                  <a:srgbClr val="24211D"/>
                </a:solidFill>
                <a:latin typeface="Montserrat Bold"/>
              </a:rPr>
              <a:t>TRÌNH BÀY: HUY KIỆT</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AutoShape 2" id="2"/>
          <p:cNvSpPr/>
          <p:nvPr/>
        </p:nvSpPr>
        <p:spPr>
          <a:xfrm>
            <a:off x="7159728" y="3574441"/>
            <a:ext cx="0" cy="4676296"/>
          </a:xfrm>
          <a:prstGeom prst="line">
            <a:avLst/>
          </a:prstGeom>
          <a:ln cap="flat" w="47625">
            <a:solidFill>
              <a:srgbClr val="3A3632"/>
            </a:solidFill>
            <a:prstDash val="solid"/>
            <a:headEnd type="none" len="sm" w="sm"/>
            <a:tailEnd type="none" len="sm" w="sm"/>
          </a:ln>
        </p:spPr>
      </p:sp>
      <p:grpSp>
        <p:nvGrpSpPr>
          <p:cNvPr name="Group 3" id="3"/>
          <p:cNvGrpSpPr/>
          <p:nvPr/>
        </p:nvGrpSpPr>
        <p:grpSpPr>
          <a:xfrm rot="-10800000">
            <a:off x="81160" y="9258300"/>
            <a:ext cx="13457996" cy="3264379"/>
            <a:chOff x="0" y="0"/>
            <a:chExt cx="17943995" cy="4352506"/>
          </a:xfrm>
        </p:grpSpPr>
        <p:sp>
          <p:nvSpPr>
            <p:cNvPr name="Freeform 4" id="4"/>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6" id="6"/>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8" id="8"/>
          <p:cNvSpPr/>
          <p:nvPr/>
        </p:nvSpPr>
        <p:spPr>
          <a:xfrm flipH="false" flipV="false" rot="6150721">
            <a:off x="6640155" y="4555109"/>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9" id="9"/>
          <p:cNvGrpSpPr>
            <a:grpSpLocks noChangeAspect="true"/>
          </p:cNvGrpSpPr>
          <p:nvPr/>
        </p:nvGrpSpPr>
        <p:grpSpPr>
          <a:xfrm rot="0">
            <a:off x="12174058" y="-24435"/>
            <a:ext cx="6254290" cy="10287000"/>
            <a:chOff x="0" y="0"/>
            <a:chExt cx="3860673" cy="6350000"/>
          </a:xfrm>
        </p:grpSpPr>
        <p:sp>
          <p:nvSpPr>
            <p:cNvPr name="Freeform 10" id="10"/>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1" id="11"/>
          <p:cNvSpPr/>
          <p:nvPr/>
        </p:nvSpPr>
        <p:spPr>
          <a:xfrm flipH="false" flipV="false" rot="-4615544">
            <a:off x="10877333" y="5017188"/>
            <a:ext cx="13544802" cy="1127911"/>
          </a:xfrm>
          <a:custGeom>
            <a:avLst/>
            <a:gdLst/>
            <a:ahLst/>
            <a:cxnLst/>
            <a:rect r="r" b="b" t="t" l="l"/>
            <a:pathLst>
              <a:path h="1127911" w="13544802">
                <a:moveTo>
                  <a:pt x="0" y="0"/>
                </a:moveTo>
                <a:lnTo>
                  <a:pt x="13544802" y="0"/>
                </a:lnTo>
                <a:lnTo>
                  <a:pt x="13544802" y="1127912"/>
                </a:lnTo>
                <a:lnTo>
                  <a:pt x="0" y="1127912"/>
                </a:lnTo>
                <a:lnTo>
                  <a:pt x="0" y="0"/>
                </a:lnTo>
                <a:close/>
              </a:path>
            </a:pathLst>
          </a:custGeom>
          <a:blipFill>
            <a:blip r:embed="rId4"/>
            <a:stretch>
              <a:fillRect l="0" t="-137172" r="0" b="0"/>
            </a:stretch>
          </a:blipFill>
        </p:spPr>
      </p:sp>
      <p:grpSp>
        <p:nvGrpSpPr>
          <p:cNvPr name="Group 12" id="12"/>
          <p:cNvGrpSpPr/>
          <p:nvPr/>
        </p:nvGrpSpPr>
        <p:grpSpPr>
          <a:xfrm rot="-10800000">
            <a:off x="15966396" y="9258300"/>
            <a:ext cx="13457996" cy="3264379"/>
            <a:chOff x="0" y="0"/>
            <a:chExt cx="17943995" cy="4352506"/>
          </a:xfrm>
        </p:grpSpPr>
        <p:sp>
          <p:nvSpPr>
            <p:cNvPr name="Freeform 13" id="1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5" id="1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17" id="17"/>
          <p:cNvSpPr/>
          <p:nvPr/>
        </p:nvSpPr>
        <p:spPr>
          <a:xfrm flipH="false" flipV="false" rot="0">
            <a:off x="3631912" y="3672129"/>
            <a:ext cx="2166509" cy="1648986"/>
          </a:xfrm>
          <a:custGeom>
            <a:avLst/>
            <a:gdLst/>
            <a:ahLst/>
            <a:cxnLst/>
            <a:rect r="r" b="b" t="t" l="l"/>
            <a:pathLst>
              <a:path h="1648986" w="2166509">
                <a:moveTo>
                  <a:pt x="0" y="0"/>
                </a:moveTo>
                <a:lnTo>
                  <a:pt x="2166510" y="0"/>
                </a:lnTo>
                <a:lnTo>
                  <a:pt x="2166510" y="1648987"/>
                </a:lnTo>
                <a:lnTo>
                  <a:pt x="0" y="1648987"/>
                </a:lnTo>
                <a:lnTo>
                  <a:pt x="0" y="0"/>
                </a:lnTo>
                <a:close/>
              </a:path>
            </a:pathLst>
          </a:custGeom>
          <a:blipFill>
            <a:blip r:embed="rId6"/>
            <a:stretch>
              <a:fillRect l="0" t="-20745" r="0" b="-20745"/>
            </a:stretch>
          </a:blipFill>
        </p:spPr>
      </p:sp>
      <p:sp>
        <p:nvSpPr>
          <p:cNvPr name="Freeform 18" id="18"/>
          <p:cNvSpPr/>
          <p:nvPr/>
        </p:nvSpPr>
        <p:spPr>
          <a:xfrm flipH="false" flipV="false" rot="0">
            <a:off x="9144000" y="3672129"/>
            <a:ext cx="1452556" cy="1452556"/>
          </a:xfrm>
          <a:custGeom>
            <a:avLst/>
            <a:gdLst/>
            <a:ahLst/>
            <a:cxnLst/>
            <a:rect r="r" b="b" t="t" l="l"/>
            <a:pathLst>
              <a:path h="1452556" w="1452556">
                <a:moveTo>
                  <a:pt x="0" y="0"/>
                </a:moveTo>
                <a:lnTo>
                  <a:pt x="1452556" y="0"/>
                </a:lnTo>
                <a:lnTo>
                  <a:pt x="1452556" y="1452556"/>
                </a:lnTo>
                <a:lnTo>
                  <a:pt x="0" y="1452556"/>
                </a:lnTo>
                <a:lnTo>
                  <a:pt x="0" y="0"/>
                </a:lnTo>
                <a:close/>
              </a:path>
            </a:pathLst>
          </a:custGeom>
          <a:blipFill>
            <a:blip r:embed="rId7"/>
            <a:stretch>
              <a:fillRect l="0" t="0" r="0" b="0"/>
            </a:stretch>
          </a:blipFill>
        </p:spPr>
      </p:sp>
      <p:sp>
        <p:nvSpPr>
          <p:cNvPr name="TextBox 19" id="19"/>
          <p:cNvSpPr txBox="true"/>
          <p:nvPr/>
        </p:nvSpPr>
        <p:spPr>
          <a:xfrm rot="0">
            <a:off x="7780685" y="6316471"/>
            <a:ext cx="4026849" cy="1934266"/>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3A3632"/>
                </a:solidFill>
                <a:latin typeface="DM Sans"/>
              </a:rPr>
              <a:t>Ngăn chặn các mối đe dọa từ bên trong, chẳng hạn như hành vi trộm cắp thông tin hoặc phá hoại dữ liệu của nhân viên nội bộ.</a:t>
            </a:r>
          </a:p>
        </p:txBody>
      </p:sp>
      <p:sp>
        <p:nvSpPr>
          <p:cNvPr name="TextBox 20" id="20"/>
          <p:cNvSpPr txBox="true"/>
          <p:nvPr/>
        </p:nvSpPr>
        <p:spPr>
          <a:xfrm rot="0">
            <a:off x="3670729" y="184424"/>
            <a:ext cx="6977998" cy="1227368"/>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3A3632"/>
                </a:solidFill>
                <a:latin typeface="Now Bold"/>
              </a:rPr>
              <a:t>KHÁI NIỆM</a:t>
            </a:r>
          </a:p>
        </p:txBody>
      </p:sp>
      <p:sp>
        <p:nvSpPr>
          <p:cNvPr name="TextBox 21" id="21"/>
          <p:cNvSpPr txBox="true"/>
          <p:nvPr/>
        </p:nvSpPr>
        <p:spPr>
          <a:xfrm rot="0">
            <a:off x="2701743" y="6335692"/>
            <a:ext cx="4026849" cy="1159349"/>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3A3632"/>
                </a:solidFill>
                <a:latin typeface="DM Sans"/>
              </a:rPr>
              <a:t>Ngăn chặn mối đe dọa từ bên ngoài, chẳng hạn như xâm nhập, tấn công</a:t>
            </a:r>
          </a:p>
        </p:txBody>
      </p:sp>
      <p:sp>
        <p:nvSpPr>
          <p:cNvPr name="TextBox 22" id="22"/>
          <p:cNvSpPr txBox="true"/>
          <p:nvPr/>
        </p:nvSpPr>
        <p:spPr>
          <a:xfrm rot="0">
            <a:off x="2783309" y="5635441"/>
            <a:ext cx="4026849" cy="38150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3A3632"/>
                </a:solidFill>
                <a:latin typeface="DM Sans Bold"/>
              </a:rPr>
              <a:t>XÂM NHẬP TỪ BÊN NGOÀI</a:t>
            </a:r>
          </a:p>
        </p:txBody>
      </p:sp>
      <p:sp>
        <p:nvSpPr>
          <p:cNvPr name="TextBox 23" id="23"/>
          <p:cNvSpPr txBox="true"/>
          <p:nvPr/>
        </p:nvSpPr>
        <p:spPr>
          <a:xfrm rot="0">
            <a:off x="7693540" y="5635441"/>
            <a:ext cx="4026849" cy="381500"/>
          </a:xfrm>
          <a:prstGeom prst="rect">
            <a:avLst/>
          </a:prstGeom>
        </p:spPr>
        <p:txBody>
          <a:bodyPr anchor="t" rtlCol="false" tIns="0" lIns="0" bIns="0" rIns="0">
            <a:spAutoFit/>
          </a:bodyPr>
          <a:lstStyle/>
          <a:p>
            <a:pPr algn="ctr" marL="0" indent="0" lvl="0">
              <a:lnSpc>
                <a:spcPts val="3057"/>
              </a:lnSpc>
              <a:spcBef>
                <a:spcPct val="0"/>
              </a:spcBef>
            </a:pPr>
            <a:r>
              <a:rPr lang="en-US" sz="2215">
                <a:solidFill>
                  <a:srgbClr val="3A3632"/>
                </a:solidFill>
                <a:latin typeface="DM Sans Bold"/>
              </a:rPr>
              <a:t>XÂM NHẬP TỪ BÊN TRONG</a:t>
            </a:r>
          </a:p>
        </p:txBody>
      </p:sp>
      <p:sp>
        <p:nvSpPr>
          <p:cNvPr name="TextBox 24" id="24"/>
          <p:cNvSpPr txBox="true"/>
          <p:nvPr/>
        </p:nvSpPr>
        <p:spPr>
          <a:xfrm rot="0">
            <a:off x="4495700" y="1617500"/>
            <a:ext cx="5298410" cy="1614041"/>
          </a:xfrm>
          <a:prstGeom prst="rect">
            <a:avLst/>
          </a:prstGeom>
        </p:spPr>
        <p:txBody>
          <a:bodyPr anchor="t" rtlCol="false" tIns="0" lIns="0" bIns="0" rIns="0">
            <a:spAutoFit/>
          </a:bodyPr>
          <a:lstStyle/>
          <a:p>
            <a:pPr algn="ctr" marL="0" indent="0" lvl="0">
              <a:lnSpc>
                <a:spcPts val="4339"/>
              </a:lnSpc>
              <a:spcBef>
                <a:spcPct val="0"/>
              </a:spcBef>
            </a:pPr>
            <a:r>
              <a:rPr lang="en-US" sz="3144">
                <a:solidFill>
                  <a:srgbClr val="3A3632"/>
                </a:solidFill>
                <a:latin typeface="DM Sans Bold"/>
              </a:rPr>
              <a:t>Là một giải pháp bảo mật dữ liệu đối với những thách thức: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129445"/>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E644A"/>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5565" t="0" r="-5565" b="0"/>
              </a:stretch>
            </a:blipFill>
          </p:spPr>
        </p:sp>
      </p:grpSp>
      <p:sp>
        <p:nvSpPr>
          <p:cNvPr name="Freeform 5" id="5"/>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150977" y="6700834"/>
            <a:ext cx="6216645" cy="5501731"/>
          </a:xfrm>
          <a:custGeom>
            <a:avLst/>
            <a:gdLst/>
            <a:ahLst/>
            <a:cxnLst/>
            <a:rect r="r" b="b" t="t" l="l"/>
            <a:pathLst>
              <a:path h="5501731" w="6216645">
                <a:moveTo>
                  <a:pt x="0" y="0"/>
                </a:moveTo>
                <a:lnTo>
                  <a:pt x="6216646" y="0"/>
                </a:lnTo>
                <a:lnTo>
                  <a:pt x="6216646" y="5501731"/>
                </a:lnTo>
                <a:lnTo>
                  <a:pt x="0" y="5501731"/>
                </a:lnTo>
                <a:lnTo>
                  <a:pt x="0" y="0"/>
                </a:lnTo>
                <a:close/>
              </a:path>
            </a:pathLst>
          </a:custGeom>
          <a:blipFill>
            <a:blip r:embed="rId5">
              <a:alphaModFix amt="28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115280" y="3531021"/>
            <a:ext cx="9891826" cy="2000250"/>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24211D"/>
                </a:solidFill>
                <a:latin typeface="Montserrat Bold"/>
              </a:rPr>
              <a:t>TỔNG QUAN VỀ BẢO MẬT CSDL ORACLE</a:t>
            </a:r>
          </a:p>
        </p:txBody>
      </p:sp>
      <p:sp>
        <p:nvSpPr>
          <p:cNvPr name="TextBox 9" id="9"/>
          <p:cNvSpPr txBox="true"/>
          <p:nvPr/>
        </p:nvSpPr>
        <p:spPr>
          <a:xfrm rot="0">
            <a:off x="9464861" y="5704318"/>
            <a:ext cx="6542245" cy="1185881"/>
          </a:xfrm>
          <a:prstGeom prst="rect">
            <a:avLst/>
          </a:prstGeom>
        </p:spPr>
        <p:txBody>
          <a:bodyPr anchor="t" rtlCol="false" tIns="0" lIns="0" bIns="0" rIns="0">
            <a:spAutoFit/>
          </a:bodyPr>
          <a:lstStyle/>
          <a:p>
            <a:pPr algn="r">
              <a:lnSpc>
                <a:spcPts val="3161"/>
              </a:lnSpc>
            </a:pPr>
            <a:r>
              <a:rPr lang="en-US" sz="2290" spc="224">
                <a:solidFill>
                  <a:srgbClr val="24211D"/>
                </a:solidFill>
                <a:latin typeface="Montserrat Italics"/>
              </a:rPr>
              <a:t>Mô hình bảo mật AAAA và kiến trúc bảo mật Defense-in-Depth của Oracle Database</a:t>
            </a:r>
          </a:p>
        </p:txBody>
      </p:sp>
      <p:sp>
        <p:nvSpPr>
          <p:cNvPr name="TextBox 10" id="10"/>
          <p:cNvSpPr txBox="true"/>
          <p:nvPr/>
        </p:nvSpPr>
        <p:spPr>
          <a:xfrm rot="0">
            <a:off x="5802269" y="7099749"/>
            <a:ext cx="10204838" cy="333375"/>
          </a:xfrm>
          <a:prstGeom prst="rect">
            <a:avLst/>
          </a:prstGeom>
        </p:spPr>
        <p:txBody>
          <a:bodyPr anchor="t" rtlCol="false" tIns="0" lIns="0" bIns="0" rIns="0">
            <a:spAutoFit/>
          </a:bodyPr>
          <a:lstStyle/>
          <a:p>
            <a:pPr algn="r" marL="0" indent="0" lvl="0">
              <a:lnSpc>
                <a:spcPts val="2639"/>
              </a:lnSpc>
              <a:spcBef>
                <a:spcPct val="0"/>
              </a:spcBef>
            </a:pPr>
            <a:r>
              <a:rPr lang="en-US" sz="2199">
                <a:solidFill>
                  <a:srgbClr val="24211D"/>
                </a:solidFill>
                <a:latin typeface="Montserrat Bold"/>
              </a:rPr>
              <a:t>TRÌNH BÀY: HOÀNG VŨ</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3A3632"/>
        </a:solidFill>
      </p:bgPr>
    </p:bg>
    <p:spTree>
      <p:nvGrpSpPr>
        <p:cNvPr id="1" name=""/>
        <p:cNvGrpSpPr/>
        <p:nvPr/>
      </p:nvGrpSpPr>
      <p:grpSpPr>
        <a:xfrm>
          <a:off x="0" y="0"/>
          <a:ext cx="0" cy="0"/>
          <a:chOff x="0" y="0"/>
          <a:chExt cx="0" cy="0"/>
        </a:xfrm>
      </p:grpSpPr>
      <p:grpSp>
        <p:nvGrpSpPr>
          <p:cNvPr name="Group 2" id="2"/>
          <p:cNvGrpSpPr/>
          <p:nvPr/>
        </p:nvGrpSpPr>
        <p:grpSpPr>
          <a:xfrm rot="0">
            <a:off x="7060209" y="2183769"/>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gradFill rotWithShape="true">
              <a:gsLst>
                <a:gs pos="0">
                  <a:srgbClr val="CDFFD8">
                    <a:alpha val="100000"/>
                  </a:srgbClr>
                </a:gs>
                <a:gs pos="100000">
                  <a:srgbClr val="94B9FF">
                    <a:alpha val="100000"/>
                  </a:srgbClr>
                </a:gs>
              </a:gsLst>
              <a:lin ang="0"/>
            </a:gra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6093797" y="3368497"/>
            <a:ext cx="4161751" cy="1184729"/>
            <a:chOff x="0" y="0"/>
            <a:chExt cx="2565722" cy="730386"/>
          </a:xfrm>
        </p:grpSpPr>
        <p:sp>
          <p:nvSpPr>
            <p:cNvPr name="Freeform 6" id="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gradFill rotWithShape="true">
              <a:gsLst>
                <a:gs pos="0">
                  <a:srgbClr val="FFF7AD">
                    <a:alpha val="100000"/>
                  </a:srgbClr>
                </a:gs>
                <a:gs pos="100000">
                  <a:srgbClr val="FFA9F9">
                    <a:alpha val="100000"/>
                  </a:srgbClr>
                </a:gs>
              </a:gsLst>
              <a:lin ang="0"/>
            </a:gradFill>
          </p:spPr>
        </p:sp>
        <p:sp>
          <p:nvSpPr>
            <p:cNvPr name="TextBox 7" id="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7724615" y="4553226"/>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gradFill rotWithShape="true">
              <a:gsLst>
                <a:gs pos="0">
                  <a:srgbClr val="FF66C4">
                    <a:alpha val="100000"/>
                  </a:srgbClr>
                </a:gs>
                <a:gs pos="100000">
                  <a:srgbClr val="FFDE59">
                    <a:alpha val="100000"/>
                  </a:srgbClr>
                </a:gs>
              </a:gsLst>
              <a:lin ang="0"/>
            </a:gra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6758203" y="5737955"/>
            <a:ext cx="4161751" cy="1184729"/>
            <a:chOff x="0" y="0"/>
            <a:chExt cx="2565722" cy="730386"/>
          </a:xfrm>
        </p:grpSpPr>
        <p:sp>
          <p:nvSpPr>
            <p:cNvPr name="Freeform 12" id="1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gradFill rotWithShape="true">
              <a:gsLst>
                <a:gs pos="0">
                  <a:srgbClr val="CDFFD8">
                    <a:alpha val="100000"/>
                  </a:srgbClr>
                </a:gs>
                <a:gs pos="100000">
                  <a:srgbClr val="94B9FF">
                    <a:alpha val="100000"/>
                  </a:srgbClr>
                </a:gs>
              </a:gsLst>
              <a:lin ang="0"/>
            </a:gradFill>
          </p:spPr>
        </p:sp>
        <p:sp>
          <p:nvSpPr>
            <p:cNvPr name="TextBox 13" id="13"/>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7551731" y="6922683"/>
            <a:ext cx="5149463" cy="1465901"/>
            <a:chOff x="0" y="0"/>
            <a:chExt cx="2565722" cy="730386"/>
          </a:xfrm>
        </p:grpSpPr>
        <p:sp>
          <p:nvSpPr>
            <p:cNvPr name="Freeform 15" id="15"/>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gradFill rotWithShape="true">
              <a:gsLst>
                <a:gs pos="0">
                  <a:srgbClr val="0CC0DF">
                    <a:alpha val="100000"/>
                  </a:srgbClr>
                </a:gs>
                <a:gs pos="100000">
                  <a:srgbClr val="FFDE59">
                    <a:alpha val="100000"/>
                  </a:srgbClr>
                </a:gs>
              </a:gsLst>
              <a:lin ang="0"/>
            </a:gradFill>
          </p:spPr>
        </p:sp>
        <p:sp>
          <p:nvSpPr>
            <p:cNvPr name="TextBox 16" id="16"/>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6093797" y="3634431"/>
            <a:ext cx="3942592" cy="594945"/>
          </a:xfrm>
          <a:prstGeom prst="rect">
            <a:avLst/>
          </a:prstGeom>
        </p:spPr>
        <p:txBody>
          <a:bodyPr anchor="t" rtlCol="false" tIns="0" lIns="0" bIns="0" rIns="0">
            <a:spAutoFit/>
          </a:bodyPr>
          <a:lstStyle/>
          <a:p>
            <a:pPr algn="ctr" marL="0" indent="0" lvl="0">
              <a:lnSpc>
                <a:spcPts val="4909"/>
              </a:lnSpc>
              <a:spcBef>
                <a:spcPct val="0"/>
              </a:spcBef>
            </a:pPr>
            <a:r>
              <a:rPr lang="en-US" sz="3557">
                <a:solidFill>
                  <a:srgbClr val="3A3632"/>
                </a:solidFill>
                <a:latin typeface="DM Sans Bold"/>
              </a:rPr>
              <a:t>Command Rules</a:t>
            </a:r>
          </a:p>
        </p:txBody>
      </p:sp>
      <p:sp>
        <p:nvSpPr>
          <p:cNvPr name="TextBox 18" id="18"/>
          <p:cNvSpPr txBox="true"/>
          <p:nvPr/>
        </p:nvSpPr>
        <p:spPr>
          <a:xfrm rot="0">
            <a:off x="7768443" y="2433321"/>
            <a:ext cx="2745282" cy="594945"/>
          </a:xfrm>
          <a:prstGeom prst="rect">
            <a:avLst/>
          </a:prstGeom>
        </p:spPr>
        <p:txBody>
          <a:bodyPr anchor="t" rtlCol="false" tIns="0" lIns="0" bIns="0" rIns="0">
            <a:spAutoFit/>
          </a:bodyPr>
          <a:lstStyle/>
          <a:p>
            <a:pPr algn="ctr" marL="0" indent="0" lvl="0">
              <a:lnSpc>
                <a:spcPts val="4909"/>
              </a:lnSpc>
              <a:spcBef>
                <a:spcPct val="0"/>
              </a:spcBef>
            </a:pPr>
            <a:r>
              <a:rPr lang="en-US" sz="3557">
                <a:solidFill>
                  <a:srgbClr val="3A3632"/>
                </a:solidFill>
                <a:latin typeface="DM Sans Bold"/>
              </a:rPr>
              <a:t>REALM</a:t>
            </a:r>
          </a:p>
        </p:txBody>
      </p:sp>
      <p:sp>
        <p:nvSpPr>
          <p:cNvPr name="TextBox 19" id="19"/>
          <p:cNvSpPr txBox="true"/>
          <p:nvPr/>
        </p:nvSpPr>
        <p:spPr>
          <a:xfrm rot="0">
            <a:off x="11388338" y="2079548"/>
            <a:ext cx="4526224" cy="1031219"/>
          </a:xfrm>
          <a:prstGeom prst="rect">
            <a:avLst/>
          </a:prstGeom>
        </p:spPr>
        <p:txBody>
          <a:bodyPr anchor="t" rtlCol="false" tIns="0" lIns="0" bIns="0" rIns="0">
            <a:spAutoFit/>
          </a:bodyPr>
          <a:lstStyle/>
          <a:p>
            <a:pPr algn="l" marL="0" indent="0" lvl="0">
              <a:lnSpc>
                <a:spcPts val="2733"/>
              </a:lnSpc>
            </a:pPr>
            <a:r>
              <a:rPr lang="en-US" sz="2169">
                <a:solidFill>
                  <a:srgbClr val="FAF9F8"/>
                </a:solidFill>
                <a:latin typeface="DM Sans"/>
              </a:rPr>
              <a:t>Tập hợp các đối tượng cụ thể muốn bảo vệ ,có thể là bảng, cột, PL/SQL, schema</a:t>
            </a:r>
          </a:p>
        </p:txBody>
      </p:sp>
      <p:sp>
        <p:nvSpPr>
          <p:cNvPr name="TextBox 20" id="20"/>
          <p:cNvSpPr txBox="true"/>
          <p:nvPr/>
        </p:nvSpPr>
        <p:spPr>
          <a:xfrm rot="0">
            <a:off x="8347593" y="4802779"/>
            <a:ext cx="2745282" cy="594945"/>
          </a:xfrm>
          <a:prstGeom prst="rect">
            <a:avLst/>
          </a:prstGeom>
        </p:spPr>
        <p:txBody>
          <a:bodyPr anchor="t" rtlCol="false" tIns="0" lIns="0" bIns="0" rIns="0">
            <a:spAutoFit/>
          </a:bodyPr>
          <a:lstStyle/>
          <a:p>
            <a:pPr algn="ctr" marL="0" indent="0" lvl="0">
              <a:lnSpc>
                <a:spcPts val="4909"/>
              </a:lnSpc>
              <a:spcBef>
                <a:spcPct val="0"/>
              </a:spcBef>
            </a:pPr>
            <a:r>
              <a:rPr lang="en-US" sz="3557">
                <a:solidFill>
                  <a:srgbClr val="3A3632"/>
                </a:solidFill>
                <a:latin typeface="DM Sans Bold"/>
              </a:rPr>
              <a:t>Rule Sets</a:t>
            </a:r>
          </a:p>
        </p:txBody>
      </p:sp>
      <p:sp>
        <p:nvSpPr>
          <p:cNvPr name="TextBox 21" id="21"/>
          <p:cNvSpPr txBox="true"/>
          <p:nvPr/>
        </p:nvSpPr>
        <p:spPr>
          <a:xfrm rot="0">
            <a:off x="7381181" y="5987507"/>
            <a:ext cx="2745282" cy="628474"/>
          </a:xfrm>
          <a:prstGeom prst="rect">
            <a:avLst/>
          </a:prstGeom>
        </p:spPr>
        <p:txBody>
          <a:bodyPr anchor="t" rtlCol="false" tIns="0" lIns="0" bIns="0" rIns="0">
            <a:spAutoFit/>
          </a:bodyPr>
          <a:lstStyle/>
          <a:p>
            <a:pPr algn="ctr" marL="0" indent="0" lvl="0">
              <a:lnSpc>
                <a:spcPts val="5185"/>
              </a:lnSpc>
              <a:spcBef>
                <a:spcPct val="0"/>
              </a:spcBef>
            </a:pPr>
            <a:r>
              <a:rPr lang="en-US" sz="3757">
                <a:solidFill>
                  <a:srgbClr val="3A3632"/>
                </a:solidFill>
                <a:latin typeface="DM Sans Bold"/>
              </a:rPr>
              <a:t>Factors </a:t>
            </a:r>
          </a:p>
        </p:txBody>
      </p:sp>
      <p:sp>
        <p:nvSpPr>
          <p:cNvPr name="TextBox 22" id="22"/>
          <p:cNvSpPr txBox="true"/>
          <p:nvPr/>
        </p:nvSpPr>
        <p:spPr>
          <a:xfrm rot="0">
            <a:off x="7885766" y="7098314"/>
            <a:ext cx="4481393" cy="1214070"/>
          </a:xfrm>
          <a:prstGeom prst="rect">
            <a:avLst/>
          </a:prstGeom>
        </p:spPr>
        <p:txBody>
          <a:bodyPr anchor="t" rtlCol="false" tIns="0" lIns="0" bIns="0" rIns="0">
            <a:spAutoFit/>
          </a:bodyPr>
          <a:lstStyle/>
          <a:p>
            <a:pPr algn="ctr" marL="0" indent="0" lvl="0">
              <a:lnSpc>
                <a:spcPts val="4909"/>
              </a:lnSpc>
              <a:spcBef>
                <a:spcPct val="0"/>
              </a:spcBef>
            </a:pPr>
            <a:r>
              <a:rPr lang="en-US" sz="3557">
                <a:solidFill>
                  <a:srgbClr val="3A3632"/>
                </a:solidFill>
                <a:latin typeface="DM Sans Bold"/>
              </a:rPr>
              <a:t>Secure Application Role</a:t>
            </a:r>
          </a:p>
        </p:txBody>
      </p:sp>
      <p:sp>
        <p:nvSpPr>
          <p:cNvPr name="TextBox 23" id="23"/>
          <p:cNvSpPr txBox="true"/>
          <p:nvPr/>
        </p:nvSpPr>
        <p:spPr>
          <a:xfrm rot="0">
            <a:off x="1028700" y="3349447"/>
            <a:ext cx="4490889" cy="688319"/>
          </a:xfrm>
          <a:prstGeom prst="rect">
            <a:avLst/>
          </a:prstGeom>
        </p:spPr>
        <p:txBody>
          <a:bodyPr anchor="t" rtlCol="false" tIns="0" lIns="0" bIns="0" rIns="0">
            <a:spAutoFit/>
          </a:bodyPr>
          <a:lstStyle/>
          <a:p>
            <a:pPr algn="ctr" marL="0" indent="0" lvl="0">
              <a:lnSpc>
                <a:spcPts val="2733"/>
              </a:lnSpc>
            </a:pPr>
            <a:r>
              <a:rPr lang="en-US" sz="2169">
                <a:solidFill>
                  <a:srgbClr val="FAF9F8"/>
                </a:solidFill>
                <a:latin typeface="DM Sans"/>
              </a:rPr>
              <a:t>Là các lệnh cụ thể như SELECT, INSERT, UPDATE, DELETE, điều kiện</a:t>
            </a:r>
          </a:p>
        </p:txBody>
      </p:sp>
      <p:sp>
        <p:nvSpPr>
          <p:cNvPr name="TextBox 24" id="24"/>
          <p:cNvSpPr txBox="true"/>
          <p:nvPr/>
        </p:nvSpPr>
        <p:spPr>
          <a:xfrm rot="0">
            <a:off x="11886366" y="4491591"/>
            <a:ext cx="4884918" cy="1031219"/>
          </a:xfrm>
          <a:prstGeom prst="rect">
            <a:avLst/>
          </a:prstGeom>
        </p:spPr>
        <p:txBody>
          <a:bodyPr anchor="t" rtlCol="false" tIns="0" lIns="0" bIns="0" rIns="0">
            <a:spAutoFit/>
          </a:bodyPr>
          <a:lstStyle/>
          <a:p>
            <a:pPr algn="ctr">
              <a:lnSpc>
                <a:spcPts val="2733"/>
              </a:lnSpc>
            </a:pPr>
            <a:r>
              <a:rPr lang="en-US" sz="2169">
                <a:solidFill>
                  <a:srgbClr val="FAF9F8"/>
                </a:solidFill>
                <a:latin typeface="DM Sans"/>
              </a:rPr>
              <a:t> </a:t>
            </a:r>
            <a:r>
              <a:rPr lang="en-US" sz="2169">
                <a:solidFill>
                  <a:srgbClr val="FAF9F8"/>
                </a:solidFill>
                <a:latin typeface="DM Sans"/>
              </a:rPr>
              <a:t> Mỗi Rule Set chứa một hoặc nhiều quy tắc, command rule</a:t>
            </a:r>
          </a:p>
          <a:p>
            <a:pPr algn="ctr" marL="0" indent="0" lvl="0">
              <a:lnSpc>
                <a:spcPts val="2733"/>
              </a:lnSpc>
            </a:pPr>
          </a:p>
        </p:txBody>
      </p:sp>
      <p:sp>
        <p:nvSpPr>
          <p:cNvPr name="TextBox 25" id="25"/>
          <p:cNvSpPr txBox="true"/>
          <p:nvPr/>
        </p:nvSpPr>
        <p:spPr>
          <a:xfrm rot="0">
            <a:off x="1949758" y="5731651"/>
            <a:ext cx="4656045" cy="1031219"/>
          </a:xfrm>
          <a:prstGeom prst="rect">
            <a:avLst/>
          </a:prstGeom>
        </p:spPr>
        <p:txBody>
          <a:bodyPr anchor="t" rtlCol="false" tIns="0" lIns="0" bIns="0" rIns="0">
            <a:spAutoFit/>
          </a:bodyPr>
          <a:lstStyle/>
          <a:p>
            <a:pPr algn="ctr" marL="0" indent="0" lvl="0">
              <a:lnSpc>
                <a:spcPts val="2733"/>
              </a:lnSpc>
            </a:pPr>
            <a:r>
              <a:rPr lang="en-US" sz="2169">
                <a:solidFill>
                  <a:srgbClr val="FAF9F8"/>
                </a:solidFill>
                <a:latin typeface="DM Sans"/>
              </a:rPr>
              <a:t>Là các yếu tố bảo mật hoặc thông tin xác thực như địa chỉ IP, tên máy chủ, tên người dùng, quyền hạn, v.v.,  </a:t>
            </a:r>
          </a:p>
        </p:txBody>
      </p:sp>
      <p:sp>
        <p:nvSpPr>
          <p:cNvPr name="TextBox 26" id="26"/>
          <p:cNvSpPr txBox="true"/>
          <p:nvPr/>
        </p:nvSpPr>
        <p:spPr>
          <a:xfrm rot="0">
            <a:off x="13083676" y="7126318"/>
            <a:ext cx="4500162" cy="1031219"/>
          </a:xfrm>
          <a:prstGeom prst="rect">
            <a:avLst/>
          </a:prstGeom>
        </p:spPr>
        <p:txBody>
          <a:bodyPr anchor="t" rtlCol="false" tIns="0" lIns="0" bIns="0" rIns="0">
            <a:spAutoFit/>
          </a:bodyPr>
          <a:lstStyle/>
          <a:p>
            <a:pPr algn="l" marL="0" indent="0" lvl="0">
              <a:lnSpc>
                <a:spcPts val="2733"/>
              </a:lnSpc>
            </a:pPr>
            <a:r>
              <a:rPr lang="en-US" sz="2169">
                <a:solidFill>
                  <a:srgbClr val="FAF9F8"/>
                </a:solidFill>
                <a:latin typeface="DM Sans"/>
              </a:rPr>
              <a:t> Những vai trò này được định nghĩa trong cơ sở dữ liệu và được kích hoạt cho ứng dụng khi truy cập.</a:t>
            </a:r>
          </a:p>
        </p:txBody>
      </p:sp>
      <p:sp>
        <p:nvSpPr>
          <p:cNvPr name="Freeform 27" id="27"/>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0" r="0" b="0"/>
            </a:stretch>
          </a:blipFill>
        </p:spPr>
      </p:sp>
      <p:sp>
        <p:nvSpPr>
          <p:cNvPr name="TextBox 29" id="29"/>
          <p:cNvSpPr txBox="true"/>
          <p:nvPr/>
        </p:nvSpPr>
        <p:spPr>
          <a:xfrm rot="0">
            <a:off x="4899590" y="526974"/>
            <a:ext cx="7708464" cy="771525"/>
          </a:xfrm>
          <a:prstGeom prst="rect">
            <a:avLst/>
          </a:prstGeom>
        </p:spPr>
        <p:txBody>
          <a:bodyPr anchor="t" rtlCol="false" tIns="0" lIns="0" bIns="0" rIns="0">
            <a:spAutoFit/>
          </a:bodyPr>
          <a:lstStyle/>
          <a:p>
            <a:pPr algn="ctr" marL="0" indent="0" lvl="0">
              <a:lnSpc>
                <a:spcPts val="6300"/>
              </a:lnSpc>
              <a:spcBef>
                <a:spcPct val="0"/>
              </a:spcBef>
            </a:pPr>
            <a:r>
              <a:rPr lang="en-US" sz="4500">
                <a:solidFill>
                  <a:srgbClr val="FEFFFF"/>
                </a:solidFill>
                <a:latin typeface="Montserrat Bold"/>
              </a:rPr>
              <a:t>CÁC THÀNH PHẦN CHÍNH</a:t>
            </a:r>
          </a:p>
        </p:txBody>
      </p:sp>
      <p:sp>
        <p:nvSpPr>
          <p:cNvPr name="Freeform 30" id="30"/>
          <p:cNvSpPr/>
          <p:nvPr/>
        </p:nvSpPr>
        <p:spPr>
          <a:xfrm flipH="false" flipV="false" rot="10436461">
            <a:off x="14304510" y="-39658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alphaModFix amt="48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81542" y="7899563"/>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9604992" y="7899563"/>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5" id="5"/>
          <p:cNvGrpSpPr/>
          <p:nvPr/>
        </p:nvGrpSpPr>
        <p:grpSpPr>
          <a:xfrm rot="0">
            <a:off x="3713173" y="2757936"/>
            <a:ext cx="5252910" cy="5141626"/>
            <a:chOff x="0" y="0"/>
            <a:chExt cx="1131733" cy="1107757"/>
          </a:xfrm>
        </p:grpSpPr>
        <p:sp>
          <p:nvSpPr>
            <p:cNvPr name="Freeform 6" id="6"/>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FAF9F8"/>
            </a:solidFill>
            <a:ln w="19050" cap="sq">
              <a:solidFill>
                <a:srgbClr val="FFFFFF"/>
              </a:solidFill>
              <a:prstDash val="solid"/>
              <a:miter/>
            </a:ln>
          </p:spPr>
        </p:sp>
        <p:sp>
          <p:nvSpPr>
            <p:cNvPr name="TextBox 7" id="7"/>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9360545" y="2757936"/>
            <a:ext cx="5203088" cy="5092860"/>
            <a:chOff x="0" y="0"/>
            <a:chExt cx="1131733" cy="1107757"/>
          </a:xfrm>
        </p:grpSpPr>
        <p:sp>
          <p:nvSpPr>
            <p:cNvPr name="Freeform 9" id="9"/>
            <p:cNvSpPr/>
            <p:nvPr/>
          </p:nvSpPr>
          <p:spPr>
            <a:xfrm flipH="false" flipV="false" rot="0">
              <a:off x="0" y="0"/>
              <a:ext cx="1131733" cy="1107757"/>
            </a:xfrm>
            <a:custGeom>
              <a:avLst/>
              <a:gdLst/>
              <a:ahLst/>
              <a:cxnLst/>
              <a:rect r="r" b="b" t="t" l="l"/>
              <a:pathLst>
                <a:path h="1107757" w="1131733">
                  <a:moveTo>
                    <a:pt x="0" y="0"/>
                  </a:moveTo>
                  <a:lnTo>
                    <a:pt x="1131733" y="0"/>
                  </a:lnTo>
                  <a:lnTo>
                    <a:pt x="1131733" y="1107757"/>
                  </a:lnTo>
                  <a:lnTo>
                    <a:pt x="0" y="1107757"/>
                  </a:lnTo>
                  <a:close/>
                </a:path>
              </a:pathLst>
            </a:custGeom>
            <a:solidFill>
              <a:srgbClr val="FAF9F8"/>
            </a:solidFill>
            <a:ln w="19050" cap="sq">
              <a:solidFill>
                <a:srgbClr val="FFFFFF"/>
              </a:solidFill>
              <a:prstDash val="solid"/>
              <a:miter/>
            </a:ln>
          </p:spPr>
        </p:sp>
        <p:sp>
          <p:nvSpPr>
            <p:cNvPr name="TextBox 10" id="10"/>
            <p:cNvSpPr txBox="true"/>
            <p:nvPr/>
          </p:nvSpPr>
          <p:spPr>
            <a:xfrm>
              <a:off x="0" y="-38100"/>
              <a:ext cx="1131733" cy="1145857"/>
            </a:xfrm>
            <a:prstGeom prst="rect">
              <a:avLst/>
            </a:prstGeom>
          </p:spPr>
          <p:txBody>
            <a:bodyPr anchor="ctr" rtlCol="false" tIns="50800" lIns="50800" bIns="50800" rIns="50800"/>
            <a:lstStyle/>
            <a:p>
              <a:pPr algn="ctr">
                <a:lnSpc>
                  <a:spcPts val="2605"/>
                </a:lnSpc>
              </a:pPr>
            </a:p>
          </p:txBody>
        </p:sp>
      </p:grpSp>
      <p:sp>
        <p:nvSpPr>
          <p:cNvPr name="Freeform 11" id="11"/>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5242507" y="2881047"/>
            <a:ext cx="2391043" cy="2461093"/>
          </a:xfrm>
          <a:custGeom>
            <a:avLst/>
            <a:gdLst/>
            <a:ahLst/>
            <a:cxnLst/>
            <a:rect r="r" b="b" t="t" l="l"/>
            <a:pathLst>
              <a:path h="2461093" w="2391043">
                <a:moveTo>
                  <a:pt x="0" y="0"/>
                </a:moveTo>
                <a:lnTo>
                  <a:pt x="2391043" y="0"/>
                </a:lnTo>
                <a:lnTo>
                  <a:pt x="2391043" y="2461093"/>
                </a:lnTo>
                <a:lnTo>
                  <a:pt x="0" y="2461093"/>
                </a:lnTo>
                <a:lnTo>
                  <a:pt x="0" y="0"/>
                </a:lnTo>
                <a:close/>
              </a:path>
            </a:pathLst>
          </a:custGeom>
          <a:blipFill>
            <a:blip r:embed="rId5"/>
            <a:stretch>
              <a:fillRect l="0" t="0" r="0" b="0"/>
            </a:stretch>
          </a:blipFill>
          <a:ln w="28575" cap="sq">
            <a:solidFill>
              <a:srgbClr val="FEFFFF"/>
            </a:solidFill>
            <a:prstDash val="solid"/>
            <a:miter/>
          </a:ln>
        </p:spPr>
      </p:sp>
      <p:sp>
        <p:nvSpPr>
          <p:cNvPr name="Freeform 13" id="13"/>
          <p:cNvSpPr/>
          <p:nvPr/>
        </p:nvSpPr>
        <p:spPr>
          <a:xfrm flipH="false" flipV="false" rot="0">
            <a:off x="10530286" y="2926893"/>
            <a:ext cx="2318425" cy="2318425"/>
          </a:xfrm>
          <a:custGeom>
            <a:avLst/>
            <a:gdLst/>
            <a:ahLst/>
            <a:cxnLst/>
            <a:rect r="r" b="b" t="t" l="l"/>
            <a:pathLst>
              <a:path h="2318425" w="2318425">
                <a:moveTo>
                  <a:pt x="0" y="0"/>
                </a:moveTo>
                <a:lnTo>
                  <a:pt x="2318424" y="0"/>
                </a:lnTo>
                <a:lnTo>
                  <a:pt x="2318424" y="2318425"/>
                </a:lnTo>
                <a:lnTo>
                  <a:pt x="0" y="2318425"/>
                </a:lnTo>
                <a:lnTo>
                  <a:pt x="0" y="0"/>
                </a:lnTo>
                <a:close/>
              </a:path>
            </a:pathLst>
          </a:custGeom>
          <a:blipFill>
            <a:blip r:embed="rId6"/>
            <a:stretch>
              <a:fillRect l="0" t="0" r="0" b="0"/>
            </a:stretch>
          </a:blipFill>
        </p:spPr>
      </p:sp>
      <p:sp>
        <p:nvSpPr>
          <p:cNvPr name="TextBox 14" id="14"/>
          <p:cNvSpPr txBox="true"/>
          <p:nvPr/>
        </p:nvSpPr>
        <p:spPr>
          <a:xfrm rot="0">
            <a:off x="4867438" y="616395"/>
            <a:ext cx="8197288" cy="824609"/>
          </a:xfrm>
          <a:prstGeom prst="rect">
            <a:avLst/>
          </a:prstGeom>
        </p:spPr>
        <p:txBody>
          <a:bodyPr anchor="t" rtlCol="false" tIns="0" lIns="0" bIns="0" rIns="0">
            <a:spAutoFit/>
          </a:bodyPr>
          <a:lstStyle/>
          <a:p>
            <a:pPr algn="ctr" marL="0" indent="0" lvl="0">
              <a:lnSpc>
                <a:spcPts val="6451"/>
              </a:lnSpc>
              <a:spcBef>
                <a:spcPct val="0"/>
              </a:spcBef>
            </a:pPr>
            <a:r>
              <a:rPr lang="en-US" sz="5376">
                <a:solidFill>
                  <a:srgbClr val="3A3632"/>
                </a:solidFill>
                <a:latin typeface="Now Bold"/>
              </a:rPr>
              <a:t>CHỨC NĂNG CHÍNH</a:t>
            </a:r>
          </a:p>
        </p:txBody>
      </p:sp>
      <p:sp>
        <p:nvSpPr>
          <p:cNvPr name="TextBox 15" id="15"/>
          <p:cNvSpPr txBox="true"/>
          <p:nvPr/>
        </p:nvSpPr>
        <p:spPr>
          <a:xfrm rot="0">
            <a:off x="4109223" y="5513479"/>
            <a:ext cx="4464448" cy="511258"/>
          </a:xfrm>
          <a:prstGeom prst="rect">
            <a:avLst/>
          </a:prstGeom>
        </p:spPr>
        <p:txBody>
          <a:bodyPr anchor="t" rtlCol="false" tIns="0" lIns="0" bIns="0" rIns="0">
            <a:spAutoFit/>
          </a:bodyPr>
          <a:lstStyle/>
          <a:p>
            <a:pPr algn="ctr" marL="0" indent="0" lvl="0">
              <a:lnSpc>
                <a:spcPts val="4217"/>
              </a:lnSpc>
              <a:spcBef>
                <a:spcPct val="0"/>
              </a:spcBef>
            </a:pPr>
            <a:r>
              <a:rPr lang="en-US" sz="3056">
                <a:solidFill>
                  <a:srgbClr val="3A3632"/>
                </a:solidFill>
                <a:latin typeface="DM Sans Bold"/>
              </a:rPr>
              <a:t>Separation of Duties</a:t>
            </a:r>
          </a:p>
        </p:txBody>
      </p:sp>
      <p:sp>
        <p:nvSpPr>
          <p:cNvPr name="TextBox 16" id="16"/>
          <p:cNvSpPr txBox="true"/>
          <p:nvPr/>
        </p:nvSpPr>
        <p:spPr>
          <a:xfrm rot="0">
            <a:off x="9827083" y="6181936"/>
            <a:ext cx="3875628" cy="1554810"/>
          </a:xfrm>
          <a:prstGeom prst="rect">
            <a:avLst/>
          </a:prstGeom>
        </p:spPr>
        <p:txBody>
          <a:bodyPr anchor="t" rtlCol="false" tIns="0" lIns="0" bIns="0" rIns="0">
            <a:spAutoFit/>
          </a:bodyPr>
          <a:lstStyle/>
          <a:p>
            <a:pPr algn="ctr" marL="0" indent="0" lvl="0">
              <a:lnSpc>
                <a:spcPts val="3128"/>
              </a:lnSpc>
              <a:spcBef>
                <a:spcPct val="0"/>
              </a:spcBef>
            </a:pPr>
            <a:r>
              <a:rPr lang="en-US" sz="2267">
                <a:solidFill>
                  <a:srgbClr val="3A3632"/>
                </a:solidFill>
                <a:latin typeface="DM Sans"/>
              </a:rPr>
              <a:t> Cung cấp các cơ chế để giới hạn và kiểm soát quyền truy cập của các người dùng đặc quyền, </a:t>
            </a:r>
          </a:p>
        </p:txBody>
      </p:sp>
      <p:sp>
        <p:nvSpPr>
          <p:cNvPr name="TextBox 17" id="17"/>
          <p:cNvSpPr txBox="true"/>
          <p:nvPr/>
        </p:nvSpPr>
        <p:spPr>
          <a:xfrm rot="0">
            <a:off x="9827083" y="5585494"/>
            <a:ext cx="4320367" cy="468362"/>
          </a:xfrm>
          <a:prstGeom prst="rect">
            <a:avLst/>
          </a:prstGeom>
        </p:spPr>
        <p:txBody>
          <a:bodyPr anchor="t" rtlCol="false" tIns="0" lIns="0" bIns="0" rIns="0">
            <a:spAutoFit/>
          </a:bodyPr>
          <a:lstStyle/>
          <a:p>
            <a:pPr algn="ctr" marL="0" indent="0" lvl="0">
              <a:lnSpc>
                <a:spcPts val="3843"/>
              </a:lnSpc>
              <a:spcBef>
                <a:spcPct val="0"/>
              </a:spcBef>
            </a:pPr>
            <a:r>
              <a:rPr lang="en-US" sz="2784">
                <a:solidFill>
                  <a:srgbClr val="3A3632"/>
                </a:solidFill>
                <a:latin typeface="DM Sans Bold Italics"/>
              </a:rPr>
              <a:t>Privileged User Controls</a:t>
            </a:r>
          </a:p>
        </p:txBody>
      </p:sp>
      <p:sp>
        <p:nvSpPr>
          <p:cNvPr name="TextBox 18" id="18"/>
          <p:cNvSpPr txBox="true"/>
          <p:nvPr/>
        </p:nvSpPr>
        <p:spPr>
          <a:xfrm rot="0">
            <a:off x="4481659" y="6155473"/>
            <a:ext cx="3912738" cy="1569334"/>
          </a:xfrm>
          <a:prstGeom prst="rect">
            <a:avLst/>
          </a:prstGeom>
        </p:spPr>
        <p:txBody>
          <a:bodyPr anchor="t" rtlCol="false" tIns="0" lIns="0" bIns="0" rIns="0">
            <a:spAutoFit/>
          </a:bodyPr>
          <a:lstStyle/>
          <a:p>
            <a:pPr algn="ctr" marL="0" indent="0" lvl="0">
              <a:lnSpc>
                <a:spcPts val="3158"/>
              </a:lnSpc>
              <a:spcBef>
                <a:spcPct val="0"/>
              </a:spcBef>
            </a:pPr>
            <a:r>
              <a:rPr lang="en-US" sz="2288">
                <a:solidFill>
                  <a:srgbClr val="3A3632"/>
                </a:solidFill>
                <a:latin typeface="DM Sans"/>
              </a:rPr>
              <a:t> Các nhiệm vụ quan trọng liên quan đến nhau phải được phân chia cho các cá nhân khác nhau</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TextBox 2" id="2"/>
          <p:cNvSpPr txBox="true"/>
          <p:nvPr/>
        </p:nvSpPr>
        <p:spPr>
          <a:xfrm rot="0">
            <a:off x="3765502" y="331139"/>
            <a:ext cx="8408426" cy="933450"/>
          </a:xfrm>
          <a:prstGeom prst="rect">
            <a:avLst/>
          </a:prstGeom>
        </p:spPr>
        <p:txBody>
          <a:bodyPr anchor="t" rtlCol="false" tIns="0" lIns="0" bIns="0" rIns="0">
            <a:spAutoFit/>
          </a:bodyPr>
          <a:lstStyle/>
          <a:p>
            <a:pPr algn="l" marL="0" indent="0" lvl="0">
              <a:lnSpc>
                <a:spcPts val="7351"/>
              </a:lnSpc>
              <a:spcBef>
                <a:spcPct val="0"/>
              </a:spcBef>
            </a:pPr>
            <a:r>
              <a:rPr lang="en-US" sz="6126">
                <a:solidFill>
                  <a:srgbClr val="17469A"/>
                </a:solidFill>
                <a:latin typeface="Montserrat Bold"/>
              </a:rPr>
              <a:t>Separation of Duties</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99641" y="5375690"/>
            <a:ext cx="9246675" cy="4623337"/>
          </a:xfrm>
          <a:custGeom>
            <a:avLst/>
            <a:gdLst/>
            <a:ahLst/>
            <a:cxnLst/>
            <a:rect r="r" b="b" t="t" l="l"/>
            <a:pathLst>
              <a:path h="4623337" w="9246675">
                <a:moveTo>
                  <a:pt x="0" y="0"/>
                </a:moveTo>
                <a:lnTo>
                  <a:pt x="9246675" y="0"/>
                </a:lnTo>
                <a:lnTo>
                  <a:pt x="9246675" y="4623338"/>
                </a:lnTo>
                <a:lnTo>
                  <a:pt x="0" y="4623338"/>
                </a:lnTo>
                <a:lnTo>
                  <a:pt x="0" y="0"/>
                </a:lnTo>
                <a:close/>
              </a:path>
            </a:pathLst>
          </a:custGeom>
          <a:blipFill>
            <a:blip r:embed="rId4"/>
            <a:stretch>
              <a:fillRect l="0" t="0" r="0" b="0"/>
            </a:stretch>
          </a:blipFill>
          <a:ln w="38100" cap="sq">
            <a:solidFill>
              <a:srgbClr val="000000"/>
            </a:solidFill>
            <a:prstDash val="solid"/>
            <a:miter/>
          </a:ln>
        </p:spPr>
      </p:sp>
      <p:sp>
        <p:nvSpPr>
          <p:cNvPr name="TextBox 6" id="6"/>
          <p:cNvSpPr txBox="true"/>
          <p:nvPr/>
        </p:nvSpPr>
        <p:spPr>
          <a:xfrm rot="0">
            <a:off x="3429456" y="1833731"/>
            <a:ext cx="9080517" cy="2425065"/>
          </a:xfrm>
          <a:prstGeom prst="rect">
            <a:avLst/>
          </a:prstGeom>
        </p:spPr>
        <p:txBody>
          <a:bodyPr anchor="t" rtlCol="false" tIns="0" lIns="0" bIns="0" rIns="0">
            <a:spAutoFit/>
          </a:bodyPr>
          <a:lstStyle/>
          <a:p>
            <a:pPr algn="l">
              <a:lnSpc>
                <a:spcPts val="4830"/>
              </a:lnSpc>
            </a:pPr>
            <a:r>
              <a:rPr lang="en-US" sz="3500">
                <a:solidFill>
                  <a:srgbClr val="BA0121"/>
                </a:solidFill>
                <a:latin typeface="Montserrat Bold"/>
              </a:rPr>
              <a:t>Lợi ích</a:t>
            </a:r>
          </a:p>
          <a:p>
            <a:pPr algn="l" marL="755651" indent="-377825" lvl="1">
              <a:lnSpc>
                <a:spcPts val="4830"/>
              </a:lnSpc>
              <a:buFont typeface="Arial"/>
              <a:buChar char="•"/>
            </a:pPr>
            <a:r>
              <a:rPr lang="en-US" sz="3500">
                <a:solidFill>
                  <a:srgbClr val="24211D"/>
                </a:solidFill>
                <a:latin typeface="Montserrat Bold"/>
              </a:rPr>
              <a:t>Giảm thiểu rủi ro gian lận và sai sót</a:t>
            </a:r>
          </a:p>
          <a:p>
            <a:pPr algn="l" marL="755651" indent="-377825" lvl="1">
              <a:lnSpc>
                <a:spcPts val="4830"/>
              </a:lnSpc>
              <a:buFont typeface="Arial"/>
              <a:buChar char="•"/>
            </a:pPr>
            <a:r>
              <a:rPr lang="en-US" sz="3500">
                <a:solidFill>
                  <a:srgbClr val="24211D"/>
                </a:solidFill>
                <a:latin typeface="Montserrat Bold"/>
              </a:rPr>
              <a:t>Bảo mật dữ liệu</a:t>
            </a:r>
          </a:p>
          <a:p>
            <a:pPr algn="l" marL="755651" indent="-377825" lvl="1">
              <a:lnSpc>
                <a:spcPts val="4830"/>
              </a:lnSpc>
              <a:buFont typeface="Arial"/>
              <a:buChar char="•"/>
            </a:pPr>
            <a:r>
              <a:rPr lang="en-US" sz="3500">
                <a:solidFill>
                  <a:srgbClr val="24211D"/>
                </a:solidFill>
                <a:latin typeface="Montserrat Bold"/>
              </a:rPr>
              <a:t>Tăng hiệu quả quản lý</a:t>
            </a:r>
          </a:p>
        </p:txBody>
      </p:sp>
      <p:sp>
        <p:nvSpPr>
          <p:cNvPr name="TextBox 7" id="7"/>
          <p:cNvSpPr txBox="true"/>
          <p:nvPr/>
        </p:nvSpPr>
        <p:spPr>
          <a:xfrm rot="0">
            <a:off x="11312683" y="5067300"/>
            <a:ext cx="6327100" cy="4321175"/>
          </a:xfrm>
          <a:prstGeom prst="rect">
            <a:avLst/>
          </a:prstGeom>
        </p:spPr>
        <p:txBody>
          <a:bodyPr anchor="t" rtlCol="false" tIns="0" lIns="0" bIns="0" rIns="0">
            <a:spAutoFit/>
          </a:bodyPr>
          <a:lstStyle/>
          <a:p>
            <a:pPr algn="l">
              <a:lnSpc>
                <a:spcPts val="4900"/>
              </a:lnSpc>
            </a:pPr>
            <a:r>
              <a:rPr lang="en-US" sz="3500">
                <a:solidFill>
                  <a:srgbClr val="BA0121"/>
                </a:solidFill>
                <a:latin typeface="Montserrat Bold"/>
              </a:rPr>
              <a:t>Sử dụng</a:t>
            </a:r>
          </a:p>
          <a:p>
            <a:pPr algn="l" marL="755651" indent="-377825" lvl="1">
              <a:lnSpc>
                <a:spcPts val="4900"/>
              </a:lnSpc>
              <a:spcBef>
                <a:spcPct val="0"/>
              </a:spcBef>
              <a:buFont typeface="Arial"/>
              <a:buChar char="•"/>
            </a:pPr>
            <a:r>
              <a:rPr lang="en-US" sz="3500">
                <a:solidFill>
                  <a:srgbClr val="000000"/>
                </a:solidFill>
                <a:latin typeface="Montserrat Bold"/>
              </a:rPr>
              <a:t>Realm</a:t>
            </a:r>
          </a:p>
          <a:p>
            <a:pPr algn="l" marL="755651" indent="-377825" lvl="1">
              <a:lnSpc>
                <a:spcPts val="4900"/>
              </a:lnSpc>
              <a:spcBef>
                <a:spcPct val="0"/>
              </a:spcBef>
              <a:buFont typeface="Arial"/>
              <a:buChar char="•"/>
            </a:pPr>
            <a:r>
              <a:rPr lang="en-US" sz="3500" strike="noStrike" u="none">
                <a:solidFill>
                  <a:srgbClr val="000000"/>
                </a:solidFill>
                <a:latin typeface="Montserrat Bold"/>
              </a:rPr>
              <a:t>Command rule</a:t>
            </a:r>
          </a:p>
          <a:p>
            <a:pPr algn="l" marL="755651" indent="-377825" lvl="1">
              <a:lnSpc>
                <a:spcPts val="4900"/>
              </a:lnSpc>
              <a:spcBef>
                <a:spcPct val="0"/>
              </a:spcBef>
              <a:buFont typeface="Arial"/>
              <a:buChar char="•"/>
            </a:pPr>
            <a:r>
              <a:rPr lang="en-US" sz="3500" strike="noStrike" u="none">
                <a:solidFill>
                  <a:srgbClr val="000000"/>
                </a:solidFill>
                <a:latin typeface="Montserrat Bold"/>
              </a:rPr>
              <a:t>Rule set</a:t>
            </a:r>
          </a:p>
          <a:p>
            <a:pPr algn="l" marL="755651" indent="-377825" lvl="1">
              <a:lnSpc>
                <a:spcPts val="4900"/>
              </a:lnSpc>
              <a:spcBef>
                <a:spcPct val="0"/>
              </a:spcBef>
              <a:buFont typeface="Arial"/>
              <a:buChar char="•"/>
            </a:pPr>
            <a:r>
              <a:rPr lang="en-US" sz="3500" strike="noStrike" u="none">
                <a:solidFill>
                  <a:srgbClr val="000000"/>
                </a:solidFill>
                <a:latin typeface="Montserrat Bold"/>
              </a:rPr>
              <a:t>Factors</a:t>
            </a:r>
          </a:p>
          <a:p>
            <a:pPr algn="l" marL="755651" indent="-377825" lvl="1">
              <a:lnSpc>
                <a:spcPts val="4900"/>
              </a:lnSpc>
              <a:spcBef>
                <a:spcPct val="0"/>
              </a:spcBef>
              <a:buFont typeface="Arial"/>
              <a:buChar char="•"/>
            </a:pPr>
            <a:r>
              <a:rPr lang="en-US" sz="3500" strike="noStrike" u="none">
                <a:solidFill>
                  <a:srgbClr val="000000"/>
                </a:solidFill>
                <a:latin typeface="Montserrat Bold"/>
              </a:rPr>
              <a:t>Secure Application Role</a:t>
            </a:r>
          </a:p>
          <a:p>
            <a:pPr algn="l" marL="0" indent="0" lvl="0">
              <a:lnSpc>
                <a:spcPts val="4900"/>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080806" y="6079806"/>
            <a:ext cx="8414387" cy="8414387"/>
          </a:xfrm>
          <a:custGeom>
            <a:avLst/>
            <a:gdLst/>
            <a:ahLst/>
            <a:cxnLst/>
            <a:rect r="r" b="b" t="t" l="l"/>
            <a:pathLst>
              <a:path h="8414387" w="8414387">
                <a:moveTo>
                  <a:pt x="0" y="0"/>
                </a:moveTo>
                <a:lnTo>
                  <a:pt x="8414388" y="0"/>
                </a:lnTo>
                <a:lnTo>
                  <a:pt x="8414388" y="8414388"/>
                </a:lnTo>
                <a:lnTo>
                  <a:pt x="0" y="8414388"/>
                </a:lnTo>
                <a:lnTo>
                  <a:pt x="0" y="0"/>
                </a:lnTo>
                <a:close/>
              </a:path>
            </a:pathLst>
          </a:custGeom>
          <a:blipFill>
            <a:blip r:embed="rId5">
              <a:alphaModFix amt="9999"/>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413204" y="197838"/>
            <a:ext cx="5108956" cy="542925"/>
          </a:xfrm>
          <a:prstGeom prst="rect">
            <a:avLst/>
          </a:prstGeom>
        </p:spPr>
        <p:txBody>
          <a:bodyPr anchor="t" rtlCol="false" tIns="0" lIns="0" bIns="0" rIns="0">
            <a:spAutoFit/>
          </a:bodyPr>
          <a:lstStyle/>
          <a:p>
            <a:pPr algn="l" marL="0" indent="0" lvl="0">
              <a:lnSpc>
                <a:spcPts val="4320"/>
              </a:lnSpc>
              <a:spcBef>
                <a:spcPct val="0"/>
              </a:spcBef>
            </a:pPr>
            <a:r>
              <a:rPr lang="en-US" sz="3600">
                <a:solidFill>
                  <a:srgbClr val="24211D"/>
                </a:solidFill>
                <a:latin typeface="Montserrat Bold"/>
              </a:rPr>
              <a:t>QUẢN LÝ SẢN PHẨM</a:t>
            </a:r>
          </a:p>
        </p:txBody>
      </p:sp>
      <p:sp>
        <p:nvSpPr>
          <p:cNvPr name="TextBox 6" id="6"/>
          <p:cNvSpPr txBox="true"/>
          <p:nvPr/>
        </p:nvSpPr>
        <p:spPr>
          <a:xfrm rot="0">
            <a:off x="6300339" y="1102372"/>
            <a:ext cx="11336483" cy="452628"/>
          </a:xfrm>
          <a:prstGeom prst="rect">
            <a:avLst/>
          </a:prstGeom>
        </p:spPr>
        <p:txBody>
          <a:bodyPr anchor="t" rtlCol="false" tIns="0" lIns="0" bIns="0" rIns="0">
            <a:spAutoFit/>
          </a:bodyPr>
          <a:lstStyle/>
          <a:p>
            <a:pPr algn="l" marL="0" indent="0" lvl="0">
              <a:lnSpc>
                <a:spcPts val="3725"/>
              </a:lnSpc>
              <a:spcBef>
                <a:spcPct val="0"/>
              </a:spcBef>
            </a:pPr>
            <a:r>
              <a:rPr lang="en-US" sz="2699">
                <a:solidFill>
                  <a:srgbClr val="BA0121"/>
                </a:solidFill>
                <a:latin typeface="Montserrat Bold"/>
              </a:rPr>
              <a:t>*B1:</a:t>
            </a:r>
            <a:r>
              <a:rPr lang="en-US" sz="2699">
                <a:solidFill>
                  <a:srgbClr val="3A3632"/>
                </a:solidFill>
                <a:latin typeface="Montserrat Bold"/>
              </a:rPr>
              <a:t> tạo 1 REALM chứa bảng sản phẩm: Product_Realm</a:t>
            </a:r>
          </a:p>
        </p:txBody>
      </p:sp>
      <p:sp>
        <p:nvSpPr>
          <p:cNvPr name="TextBox 7" id="7"/>
          <p:cNvSpPr txBox="true"/>
          <p:nvPr/>
        </p:nvSpPr>
        <p:spPr>
          <a:xfrm rot="0">
            <a:off x="6300339" y="3378708"/>
            <a:ext cx="11189874" cy="945642"/>
          </a:xfrm>
          <a:prstGeom prst="rect">
            <a:avLst/>
          </a:prstGeom>
        </p:spPr>
        <p:txBody>
          <a:bodyPr anchor="t" rtlCol="false" tIns="0" lIns="0" bIns="0" rIns="0">
            <a:spAutoFit/>
          </a:bodyPr>
          <a:lstStyle/>
          <a:p>
            <a:pPr algn="l">
              <a:lnSpc>
                <a:spcPts val="3863"/>
              </a:lnSpc>
            </a:pPr>
            <a:r>
              <a:rPr lang="en-US" sz="2799">
                <a:solidFill>
                  <a:srgbClr val="BA0121"/>
                </a:solidFill>
                <a:latin typeface="Montserrat Bold"/>
              </a:rPr>
              <a:t>*B3: </a:t>
            </a:r>
            <a:r>
              <a:rPr lang="en-US" sz="2799">
                <a:solidFill>
                  <a:srgbClr val="3A3632"/>
                </a:solidFill>
                <a:latin typeface="Montserrat Bold"/>
              </a:rPr>
              <a:t>tạo các COMMAND RULE</a:t>
            </a:r>
          </a:p>
          <a:p>
            <a:pPr algn="l" marL="0" indent="0" lvl="0">
              <a:lnSpc>
                <a:spcPts val="3863"/>
              </a:lnSpc>
              <a:spcBef>
                <a:spcPct val="0"/>
              </a:spcBef>
            </a:pPr>
            <a:r>
              <a:rPr lang="en-US" sz="2799">
                <a:solidFill>
                  <a:srgbClr val="3A3632"/>
                </a:solidFill>
                <a:latin typeface="Montserrat Bold"/>
              </a:rPr>
              <a:t>CR1(insert, update); CR2(delete); CR3(Factor_Time)</a:t>
            </a:r>
          </a:p>
        </p:txBody>
      </p:sp>
      <p:sp>
        <p:nvSpPr>
          <p:cNvPr name="TextBox 8" id="8"/>
          <p:cNvSpPr txBox="true"/>
          <p:nvPr/>
        </p:nvSpPr>
        <p:spPr>
          <a:xfrm rot="0">
            <a:off x="6413204" y="5105400"/>
            <a:ext cx="9631517" cy="1431417"/>
          </a:xfrm>
          <a:prstGeom prst="rect">
            <a:avLst/>
          </a:prstGeom>
        </p:spPr>
        <p:txBody>
          <a:bodyPr anchor="t" rtlCol="false" tIns="0" lIns="0" bIns="0" rIns="0">
            <a:spAutoFit/>
          </a:bodyPr>
          <a:lstStyle/>
          <a:p>
            <a:pPr algn="l">
              <a:lnSpc>
                <a:spcPts val="3863"/>
              </a:lnSpc>
            </a:pPr>
            <a:r>
              <a:rPr lang="en-US" sz="2799">
                <a:solidFill>
                  <a:srgbClr val="BA0121"/>
                </a:solidFill>
                <a:latin typeface="Montserrat Bold"/>
              </a:rPr>
              <a:t>*B4</a:t>
            </a:r>
            <a:r>
              <a:rPr lang="en-US" sz="2799">
                <a:solidFill>
                  <a:srgbClr val="3A3632"/>
                </a:solidFill>
                <a:latin typeface="Montserrat Bold"/>
              </a:rPr>
              <a:t>: nhóm các COMMAND RULE với các RULE SETS</a:t>
            </a:r>
          </a:p>
          <a:p>
            <a:pPr algn="l">
              <a:lnSpc>
                <a:spcPts val="3863"/>
              </a:lnSpc>
            </a:pPr>
            <a:r>
              <a:rPr lang="en-US" sz="2799">
                <a:solidFill>
                  <a:srgbClr val="3A3632"/>
                </a:solidFill>
                <a:latin typeface="Montserrat Bold"/>
              </a:rPr>
              <a:t>Rule_set_1: CR1, CR3</a:t>
            </a:r>
          </a:p>
          <a:p>
            <a:pPr algn="l" marL="0" indent="0" lvl="0">
              <a:lnSpc>
                <a:spcPts val="3863"/>
              </a:lnSpc>
              <a:spcBef>
                <a:spcPct val="0"/>
              </a:spcBef>
            </a:pPr>
            <a:r>
              <a:rPr lang="en-US" sz="2799">
                <a:solidFill>
                  <a:srgbClr val="3A3632"/>
                </a:solidFill>
                <a:latin typeface="Montserrat Bold"/>
              </a:rPr>
              <a:t>Rule_set_1: CR2, CR3</a:t>
            </a:r>
          </a:p>
        </p:txBody>
      </p:sp>
      <p:sp>
        <p:nvSpPr>
          <p:cNvPr name="TextBox 9" id="9"/>
          <p:cNvSpPr txBox="true"/>
          <p:nvPr/>
        </p:nvSpPr>
        <p:spPr>
          <a:xfrm rot="0">
            <a:off x="6413204" y="7319045"/>
            <a:ext cx="11673657" cy="1431417"/>
          </a:xfrm>
          <a:prstGeom prst="rect">
            <a:avLst/>
          </a:prstGeom>
        </p:spPr>
        <p:txBody>
          <a:bodyPr anchor="t" rtlCol="false" tIns="0" lIns="0" bIns="0" rIns="0">
            <a:spAutoFit/>
          </a:bodyPr>
          <a:lstStyle/>
          <a:p>
            <a:pPr algn="l">
              <a:lnSpc>
                <a:spcPts val="3863"/>
              </a:lnSpc>
            </a:pPr>
            <a:r>
              <a:rPr lang="en-US" sz="2799">
                <a:solidFill>
                  <a:srgbClr val="BA0121"/>
                </a:solidFill>
                <a:latin typeface="Montserrat Bold"/>
              </a:rPr>
              <a:t>*B5:</a:t>
            </a:r>
            <a:r>
              <a:rPr lang="en-US" sz="2799">
                <a:solidFill>
                  <a:srgbClr val="3A3632"/>
                </a:solidFill>
                <a:latin typeface="Montserrat Bold"/>
              </a:rPr>
              <a:t> TẠO 2 SECURE APPLICATION ROLE: </a:t>
            </a:r>
          </a:p>
          <a:p>
            <a:pPr algn="l">
              <a:lnSpc>
                <a:spcPts val="3863"/>
              </a:lnSpc>
            </a:pPr>
            <a:r>
              <a:rPr lang="en-US" sz="2799">
                <a:solidFill>
                  <a:srgbClr val="3A3632"/>
                </a:solidFill>
                <a:latin typeface="Montserrat Bold"/>
              </a:rPr>
              <a:t>Role_A + Product_Realm + rule_set_1</a:t>
            </a:r>
          </a:p>
          <a:p>
            <a:pPr algn="l" marL="0" indent="0" lvl="0">
              <a:lnSpc>
                <a:spcPts val="3863"/>
              </a:lnSpc>
              <a:spcBef>
                <a:spcPct val="0"/>
              </a:spcBef>
            </a:pPr>
            <a:r>
              <a:rPr lang="en-US" sz="2799">
                <a:solidFill>
                  <a:srgbClr val="3A3632"/>
                </a:solidFill>
                <a:latin typeface="Montserrat Bold"/>
              </a:rPr>
              <a:t>Role_B + Product_Realm + rule_set_2</a:t>
            </a:r>
          </a:p>
        </p:txBody>
      </p:sp>
      <p:sp>
        <p:nvSpPr>
          <p:cNvPr name="TextBox 10" id="10"/>
          <p:cNvSpPr txBox="true"/>
          <p:nvPr/>
        </p:nvSpPr>
        <p:spPr>
          <a:xfrm rot="0">
            <a:off x="6300339" y="2235777"/>
            <a:ext cx="11336483" cy="452628"/>
          </a:xfrm>
          <a:prstGeom prst="rect">
            <a:avLst/>
          </a:prstGeom>
        </p:spPr>
        <p:txBody>
          <a:bodyPr anchor="t" rtlCol="false" tIns="0" lIns="0" bIns="0" rIns="0">
            <a:spAutoFit/>
          </a:bodyPr>
          <a:lstStyle/>
          <a:p>
            <a:pPr algn="l" marL="0" indent="0" lvl="0">
              <a:lnSpc>
                <a:spcPts val="3725"/>
              </a:lnSpc>
              <a:spcBef>
                <a:spcPct val="0"/>
              </a:spcBef>
            </a:pPr>
            <a:r>
              <a:rPr lang="en-US" sz="2699">
                <a:solidFill>
                  <a:srgbClr val="BA0121"/>
                </a:solidFill>
                <a:latin typeface="Montserrat Bold"/>
              </a:rPr>
              <a:t>*B2:</a:t>
            </a:r>
            <a:r>
              <a:rPr lang="en-US" sz="2699">
                <a:solidFill>
                  <a:srgbClr val="3A3632"/>
                </a:solidFill>
                <a:latin typeface="Montserrat Bold"/>
              </a:rPr>
              <a:t> tạo 1 FACTOR có giờ từ 8-17h: Factor_Time</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TextBox 2" id="2"/>
          <p:cNvSpPr txBox="true"/>
          <p:nvPr/>
        </p:nvSpPr>
        <p:spPr>
          <a:xfrm rot="0">
            <a:off x="3765502" y="331139"/>
            <a:ext cx="9943495" cy="933450"/>
          </a:xfrm>
          <a:prstGeom prst="rect">
            <a:avLst/>
          </a:prstGeom>
        </p:spPr>
        <p:txBody>
          <a:bodyPr anchor="t" rtlCol="false" tIns="0" lIns="0" bIns="0" rIns="0">
            <a:spAutoFit/>
          </a:bodyPr>
          <a:lstStyle/>
          <a:p>
            <a:pPr algn="l" marL="0" indent="0" lvl="0">
              <a:lnSpc>
                <a:spcPts val="7351"/>
              </a:lnSpc>
              <a:spcBef>
                <a:spcPct val="0"/>
              </a:spcBef>
            </a:pPr>
            <a:r>
              <a:rPr lang="en-US" sz="6126">
                <a:solidFill>
                  <a:srgbClr val="004AAD"/>
                </a:solidFill>
                <a:latin typeface="Montserrat Bold"/>
              </a:rPr>
              <a:t>Privileged User Controls</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25645" y="4661220"/>
            <a:ext cx="10319802" cy="5189386"/>
          </a:xfrm>
          <a:custGeom>
            <a:avLst/>
            <a:gdLst/>
            <a:ahLst/>
            <a:cxnLst/>
            <a:rect r="r" b="b" t="t" l="l"/>
            <a:pathLst>
              <a:path h="5189386" w="10319802">
                <a:moveTo>
                  <a:pt x="0" y="0"/>
                </a:moveTo>
                <a:lnTo>
                  <a:pt x="10319802" y="0"/>
                </a:lnTo>
                <a:lnTo>
                  <a:pt x="10319802" y="5189386"/>
                </a:lnTo>
                <a:lnTo>
                  <a:pt x="0" y="5189386"/>
                </a:lnTo>
                <a:lnTo>
                  <a:pt x="0" y="0"/>
                </a:lnTo>
                <a:close/>
              </a:path>
            </a:pathLst>
          </a:custGeom>
          <a:blipFill>
            <a:blip r:embed="rId4"/>
            <a:stretch>
              <a:fillRect l="0" t="0" r="0" b="0"/>
            </a:stretch>
          </a:blipFill>
          <a:ln w="38100" cap="sq">
            <a:solidFill>
              <a:srgbClr val="000000"/>
            </a:solidFill>
            <a:prstDash val="solid"/>
            <a:miter/>
          </a:ln>
        </p:spPr>
      </p:sp>
      <p:sp>
        <p:nvSpPr>
          <p:cNvPr name="TextBox 6" id="6"/>
          <p:cNvSpPr txBox="true"/>
          <p:nvPr/>
        </p:nvSpPr>
        <p:spPr>
          <a:xfrm rot="0">
            <a:off x="225645" y="1578295"/>
            <a:ext cx="8676717" cy="1844675"/>
          </a:xfrm>
          <a:prstGeom prst="rect">
            <a:avLst/>
          </a:prstGeom>
        </p:spPr>
        <p:txBody>
          <a:bodyPr anchor="t" rtlCol="false" tIns="0" lIns="0" bIns="0" rIns="0">
            <a:spAutoFit/>
          </a:bodyPr>
          <a:lstStyle/>
          <a:p>
            <a:pPr algn="l">
              <a:lnSpc>
                <a:spcPts val="4900"/>
              </a:lnSpc>
            </a:pPr>
            <a:r>
              <a:rPr lang="en-US" sz="3500">
                <a:solidFill>
                  <a:srgbClr val="BA0121"/>
                </a:solidFill>
                <a:latin typeface="Montserrat Bold"/>
              </a:rPr>
              <a:t>Ví dụ</a:t>
            </a:r>
          </a:p>
          <a:p>
            <a:pPr algn="l">
              <a:lnSpc>
                <a:spcPts val="4900"/>
              </a:lnSpc>
              <a:spcBef>
                <a:spcPct val="0"/>
              </a:spcBef>
            </a:pPr>
            <a:r>
              <a:rPr lang="en-US" sz="3500">
                <a:solidFill>
                  <a:srgbClr val="000000"/>
                </a:solidFill>
                <a:latin typeface="Montserrat Bold"/>
              </a:rPr>
              <a:t>DBA và Đội ngũ phát triển ứng dụng</a:t>
            </a:r>
          </a:p>
          <a:p>
            <a:pPr algn="l" marL="0" indent="0" lvl="0">
              <a:lnSpc>
                <a:spcPts val="4900"/>
              </a:lnSpc>
              <a:spcBef>
                <a:spcPct val="0"/>
              </a:spcBef>
            </a:pPr>
          </a:p>
        </p:txBody>
      </p:sp>
      <p:sp>
        <p:nvSpPr>
          <p:cNvPr name="TextBox 7" id="7"/>
          <p:cNvSpPr txBox="true"/>
          <p:nvPr/>
        </p:nvSpPr>
        <p:spPr>
          <a:xfrm rot="0">
            <a:off x="11312683" y="1578295"/>
            <a:ext cx="6327100" cy="4321175"/>
          </a:xfrm>
          <a:prstGeom prst="rect">
            <a:avLst/>
          </a:prstGeom>
        </p:spPr>
        <p:txBody>
          <a:bodyPr anchor="t" rtlCol="false" tIns="0" lIns="0" bIns="0" rIns="0">
            <a:spAutoFit/>
          </a:bodyPr>
          <a:lstStyle/>
          <a:p>
            <a:pPr algn="l">
              <a:lnSpc>
                <a:spcPts val="4900"/>
              </a:lnSpc>
            </a:pPr>
            <a:r>
              <a:rPr lang="en-US" sz="3500">
                <a:solidFill>
                  <a:srgbClr val="BA0121"/>
                </a:solidFill>
                <a:latin typeface="Montserrat Bold"/>
              </a:rPr>
              <a:t>Sử dụng</a:t>
            </a:r>
          </a:p>
          <a:p>
            <a:pPr algn="l" marL="755651" indent="-377825" lvl="1">
              <a:lnSpc>
                <a:spcPts val="4900"/>
              </a:lnSpc>
              <a:spcBef>
                <a:spcPct val="0"/>
              </a:spcBef>
              <a:buFont typeface="Arial"/>
              <a:buChar char="•"/>
            </a:pPr>
            <a:r>
              <a:rPr lang="en-US" sz="3500">
                <a:solidFill>
                  <a:srgbClr val="000000"/>
                </a:solidFill>
                <a:latin typeface="Montserrat Bold"/>
              </a:rPr>
              <a:t>Realm</a:t>
            </a:r>
          </a:p>
          <a:p>
            <a:pPr algn="l" marL="755651" indent="-377825" lvl="1">
              <a:lnSpc>
                <a:spcPts val="4900"/>
              </a:lnSpc>
              <a:spcBef>
                <a:spcPct val="0"/>
              </a:spcBef>
              <a:buFont typeface="Arial"/>
              <a:buChar char="•"/>
            </a:pPr>
            <a:r>
              <a:rPr lang="en-US" sz="3500" strike="noStrike" u="none">
                <a:solidFill>
                  <a:srgbClr val="000000"/>
                </a:solidFill>
                <a:latin typeface="Montserrat Bold"/>
              </a:rPr>
              <a:t>Command rule</a:t>
            </a:r>
          </a:p>
          <a:p>
            <a:pPr algn="l" marL="755651" indent="-377825" lvl="1">
              <a:lnSpc>
                <a:spcPts val="4900"/>
              </a:lnSpc>
              <a:spcBef>
                <a:spcPct val="0"/>
              </a:spcBef>
              <a:buFont typeface="Arial"/>
              <a:buChar char="•"/>
            </a:pPr>
            <a:r>
              <a:rPr lang="en-US" sz="3500" strike="noStrike" u="none">
                <a:solidFill>
                  <a:srgbClr val="000000"/>
                </a:solidFill>
                <a:latin typeface="Montserrat Bold"/>
              </a:rPr>
              <a:t>Rule set</a:t>
            </a:r>
          </a:p>
          <a:p>
            <a:pPr algn="l" marL="755651" indent="-377825" lvl="1">
              <a:lnSpc>
                <a:spcPts val="4900"/>
              </a:lnSpc>
              <a:spcBef>
                <a:spcPct val="0"/>
              </a:spcBef>
              <a:buFont typeface="Arial"/>
              <a:buChar char="•"/>
            </a:pPr>
            <a:r>
              <a:rPr lang="en-US" sz="3500" strike="noStrike" u="none">
                <a:solidFill>
                  <a:srgbClr val="000000"/>
                </a:solidFill>
                <a:latin typeface="Montserrat Bold"/>
              </a:rPr>
              <a:t>Factors</a:t>
            </a:r>
          </a:p>
          <a:p>
            <a:pPr algn="l" marL="755651" indent="-377825" lvl="1">
              <a:lnSpc>
                <a:spcPts val="4900"/>
              </a:lnSpc>
              <a:spcBef>
                <a:spcPct val="0"/>
              </a:spcBef>
              <a:buFont typeface="Arial"/>
              <a:buChar char="•"/>
            </a:pPr>
            <a:r>
              <a:rPr lang="en-US" sz="3500" strike="noStrike" u="none">
                <a:solidFill>
                  <a:srgbClr val="000000"/>
                </a:solidFill>
                <a:latin typeface="Montserrat Bold"/>
              </a:rPr>
              <a:t>Secure Application Role</a:t>
            </a:r>
          </a:p>
          <a:p>
            <a:pPr algn="l" marL="0" indent="0" lvl="0">
              <a:lnSpc>
                <a:spcPts val="4900"/>
              </a:lnSpc>
              <a:spcBef>
                <a:spcPct val="0"/>
              </a:spcBef>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804832" y="1028700"/>
            <a:ext cx="14601123" cy="9979279"/>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E644A"/>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0" t="-7983" r="-18887" b="-7983"/>
              </a:stretch>
            </a:blipFill>
          </p:spPr>
        </p:sp>
      </p:grpSp>
      <p:sp>
        <p:nvSpPr>
          <p:cNvPr name="Freeform 5" id="5"/>
          <p:cNvSpPr/>
          <p:nvPr/>
        </p:nvSpPr>
        <p:spPr>
          <a:xfrm flipH="false" flipV="false" rot="0">
            <a:off x="-4263843" y="7551484"/>
            <a:ext cx="7970953" cy="6912990"/>
          </a:xfrm>
          <a:custGeom>
            <a:avLst/>
            <a:gdLst/>
            <a:ahLst/>
            <a:cxnLst/>
            <a:rect r="r" b="b" t="t" l="l"/>
            <a:pathLst>
              <a:path h="6912990" w="7970953">
                <a:moveTo>
                  <a:pt x="0" y="0"/>
                </a:moveTo>
                <a:lnTo>
                  <a:pt x="7970953" y="0"/>
                </a:lnTo>
                <a:lnTo>
                  <a:pt x="7970953" y="6912990"/>
                </a:lnTo>
                <a:lnTo>
                  <a:pt x="0" y="69129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6340189" y="0"/>
            <a:ext cx="1947811" cy="1408593"/>
          </a:xfrm>
          <a:custGeom>
            <a:avLst/>
            <a:gdLst/>
            <a:ahLst/>
            <a:cxnLst/>
            <a:rect r="r" b="b" t="t" l="l"/>
            <a:pathLst>
              <a:path h="1408593" w="1947811">
                <a:moveTo>
                  <a:pt x="0" y="0"/>
                </a:moveTo>
                <a:lnTo>
                  <a:pt x="1947811" y="0"/>
                </a:lnTo>
                <a:lnTo>
                  <a:pt x="1947811" y="1408593"/>
                </a:lnTo>
                <a:lnTo>
                  <a:pt x="0" y="1408593"/>
                </a:lnTo>
                <a:lnTo>
                  <a:pt x="0" y="0"/>
                </a:lnTo>
                <a:close/>
              </a:path>
            </a:pathLst>
          </a:custGeom>
          <a:blipFill>
            <a:blip r:embed="rId5"/>
            <a:stretch>
              <a:fillRect l="-11390" t="0" r="-17746" b="0"/>
            </a:stretch>
          </a:blipFill>
        </p:spPr>
      </p:sp>
      <p:sp>
        <p:nvSpPr>
          <p:cNvPr name="TextBox 7" id="7"/>
          <p:cNvSpPr txBox="true"/>
          <p:nvPr/>
        </p:nvSpPr>
        <p:spPr>
          <a:xfrm rot="0">
            <a:off x="7966269" y="3771900"/>
            <a:ext cx="9866389" cy="2743200"/>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000000"/>
                </a:solidFill>
                <a:latin typeface="Montserrat Bold"/>
              </a:rPr>
              <a:t>PHÂN CẤP DỮ LIỆU VỚI </a:t>
            </a:r>
            <a:r>
              <a:rPr lang="en-US" sz="6000">
                <a:solidFill>
                  <a:srgbClr val="ED0003"/>
                </a:solidFill>
                <a:latin typeface="Montserrat Bold"/>
              </a:rPr>
              <a:t>ORACLE LABEL SECURITY</a:t>
            </a:r>
          </a:p>
        </p:txBody>
      </p:sp>
      <p:sp>
        <p:nvSpPr>
          <p:cNvPr name="TextBox 8" id="8"/>
          <p:cNvSpPr txBox="true"/>
          <p:nvPr/>
        </p:nvSpPr>
        <p:spPr>
          <a:xfrm rot="0">
            <a:off x="7627820" y="6828201"/>
            <a:ext cx="10204838" cy="333375"/>
          </a:xfrm>
          <a:prstGeom prst="rect">
            <a:avLst/>
          </a:prstGeom>
        </p:spPr>
        <p:txBody>
          <a:bodyPr anchor="t" rtlCol="false" tIns="0" lIns="0" bIns="0" rIns="0">
            <a:spAutoFit/>
          </a:bodyPr>
          <a:lstStyle/>
          <a:p>
            <a:pPr algn="r" marL="0" indent="0" lvl="0">
              <a:lnSpc>
                <a:spcPts val="2639"/>
              </a:lnSpc>
              <a:spcBef>
                <a:spcPct val="0"/>
              </a:spcBef>
            </a:pPr>
            <a:r>
              <a:rPr lang="en-US" sz="2199">
                <a:solidFill>
                  <a:srgbClr val="24211D"/>
                </a:solidFill>
                <a:latin typeface="Montserrat Bold"/>
              </a:rPr>
              <a:t>TRÌNH BÀY: HỒNG NHUNG</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9524696" y="5558298"/>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10834086" y="5901771"/>
            <a:ext cx="4402447" cy="536448"/>
          </a:xfrm>
          <a:prstGeom prst="rect">
            <a:avLst/>
          </a:prstGeom>
        </p:spPr>
        <p:txBody>
          <a:bodyPr anchor="t" rtlCol="false" tIns="0" lIns="0" bIns="0" rIns="0">
            <a:spAutoFit/>
          </a:bodyPr>
          <a:lstStyle/>
          <a:p>
            <a:pPr algn="l" marL="0" indent="0" lvl="0">
              <a:lnSpc>
                <a:spcPts val="4416"/>
              </a:lnSpc>
              <a:spcBef>
                <a:spcPct val="0"/>
              </a:spcBef>
            </a:pPr>
            <a:r>
              <a:rPr lang="en-US" sz="3200">
                <a:solidFill>
                  <a:srgbClr val="3A3632"/>
                </a:solidFill>
                <a:latin typeface="Montserrat Bold"/>
              </a:rPr>
              <a:t>Data labels</a:t>
            </a:r>
          </a:p>
        </p:txBody>
      </p:sp>
      <p:sp>
        <p:nvSpPr>
          <p:cNvPr name="Freeform 9" id="9"/>
          <p:cNvSpPr/>
          <p:nvPr/>
        </p:nvSpPr>
        <p:spPr>
          <a:xfrm flipH="false" flipV="false" rot="0">
            <a:off x="9737370" y="5772233"/>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9524696" y="7078403"/>
            <a:ext cx="1142373" cy="114237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3" id="13"/>
          <p:cNvSpPr txBox="true"/>
          <p:nvPr/>
        </p:nvSpPr>
        <p:spPr>
          <a:xfrm rot="0">
            <a:off x="10834086" y="7403188"/>
            <a:ext cx="4402447" cy="536448"/>
          </a:xfrm>
          <a:prstGeom prst="rect">
            <a:avLst/>
          </a:prstGeom>
        </p:spPr>
        <p:txBody>
          <a:bodyPr anchor="t" rtlCol="false" tIns="0" lIns="0" bIns="0" rIns="0">
            <a:spAutoFit/>
          </a:bodyPr>
          <a:lstStyle/>
          <a:p>
            <a:pPr algn="l" marL="0" indent="0" lvl="0">
              <a:lnSpc>
                <a:spcPts val="4416"/>
              </a:lnSpc>
              <a:spcBef>
                <a:spcPct val="0"/>
              </a:spcBef>
            </a:pPr>
            <a:r>
              <a:rPr lang="en-US" sz="3200">
                <a:solidFill>
                  <a:srgbClr val="3A3632"/>
                </a:solidFill>
                <a:latin typeface="Montserrat Bold"/>
              </a:rPr>
              <a:t>User labels</a:t>
            </a:r>
          </a:p>
        </p:txBody>
      </p:sp>
      <p:sp>
        <p:nvSpPr>
          <p:cNvPr name="Freeform 14" id="14"/>
          <p:cNvSpPr/>
          <p:nvPr/>
        </p:nvSpPr>
        <p:spPr>
          <a:xfrm flipH="false" flipV="false" rot="0">
            <a:off x="9801473" y="7314782"/>
            <a:ext cx="585607" cy="669613"/>
          </a:xfrm>
          <a:custGeom>
            <a:avLst/>
            <a:gdLst/>
            <a:ahLst/>
            <a:cxnLst/>
            <a:rect r="r" b="b" t="t" l="l"/>
            <a:pathLst>
              <a:path h="669613" w="585607">
                <a:moveTo>
                  <a:pt x="0" y="0"/>
                </a:moveTo>
                <a:lnTo>
                  <a:pt x="585607" y="0"/>
                </a:lnTo>
                <a:lnTo>
                  <a:pt x="585607" y="669614"/>
                </a:lnTo>
                <a:lnTo>
                  <a:pt x="0" y="6696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5" id="15"/>
          <p:cNvGrpSpPr/>
          <p:nvPr/>
        </p:nvGrpSpPr>
        <p:grpSpPr>
          <a:xfrm rot="0">
            <a:off x="9524696" y="8601776"/>
            <a:ext cx="1142373" cy="11423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8" id="18"/>
          <p:cNvSpPr txBox="true"/>
          <p:nvPr/>
        </p:nvSpPr>
        <p:spPr>
          <a:xfrm rot="0">
            <a:off x="10834086" y="8905404"/>
            <a:ext cx="4402447" cy="536448"/>
          </a:xfrm>
          <a:prstGeom prst="rect">
            <a:avLst/>
          </a:prstGeom>
        </p:spPr>
        <p:txBody>
          <a:bodyPr anchor="t" rtlCol="false" tIns="0" lIns="0" bIns="0" rIns="0">
            <a:spAutoFit/>
          </a:bodyPr>
          <a:lstStyle/>
          <a:p>
            <a:pPr algn="l" marL="0" indent="0" lvl="0">
              <a:lnSpc>
                <a:spcPts val="4416"/>
              </a:lnSpc>
              <a:spcBef>
                <a:spcPct val="0"/>
              </a:spcBef>
            </a:pPr>
            <a:r>
              <a:rPr lang="en-US" sz="3200">
                <a:solidFill>
                  <a:srgbClr val="3A3632"/>
                </a:solidFill>
                <a:latin typeface="Montserrat Bold"/>
              </a:rPr>
              <a:t>Policy Privileges</a:t>
            </a:r>
          </a:p>
        </p:txBody>
      </p:sp>
      <p:sp>
        <p:nvSpPr>
          <p:cNvPr name="TextBox 19" id="19"/>
          <p:cNvSpPr txBox="true"/>
          <p:nvPr/>
        </p:nvSpPr>
        <p:spPr>
          <a:xfrm rot="0">
            <a:off x="6782104" y="847723"/>
            <a:ext cx="10019207" cy="4027551"/>
          </a:xfrm>
          <a:prstGeom prst="rect">
            <a:avLst/>
          </a:prstGeom>
        </p:spPr>
        <p:txBody>
          <a:bodyPr anchor="t" rtlCol="false" tIns="0" lIns="0" bIns="0" rIns="0">
            <a:spAutoFit/>
          </a:bodyPr>
          <a:lstStyle/>
          <a:p>
            <a:pPr algn="l">
              <a:lnSpc>
                <a:spcPts val="4829"/>
              </a:lnSpc>
            </a:pPr>
            <a:r>
              <a:rPr lang="en-US" sz="3499">
                <a:solidFill>
                  <a:srgbClr val="24211D"/>
                </a:solidFill>
                <a:latin typeface="Montserrat Bold"/>
              </a:rPr>
              <a:t>Oracle Label Security (OLS):</a:t>
            </a:r>
          </a:p>
          <a:p>
            <a:pPr algn="l" marL="712468" indent="-356234" lvl="1">
              <a:lnSpc>
                <a:spcPts val="4553"/>
              </a:lnSpc>
              <a:buFont typeface="Arial"/>
              <a:buChar char="•"/>
            </a:pPr>
            <a:r>
              <a:rPr lang="en-US" sz="3299">
                <a:solidFill>
                  <a:srgbClr val="24211D"/>
                </a:solidFill>
                <a:latin typeface="Montserrat"/>
              </a:rPr>
              <a:t>Là một sản phẩm được hiện thực dựa trên nền tảng công nghệ Virtual Private Database (VPD)</a:t>
            </a:r>
          </a:p>
          <a:p>
            <a:pPr algn="l" marL="712468" indent="-356234" lvl="1">
              <a:lnSpc>
                <a:spcPts val="4553"/>
              </a:lnSpc>
              <a:spcBef>
                <a:spcPct val="0"/>
              </a:spcBef>
              <a:buFont typeface="Arial"/>
              <a:buChar char="•"/>
            </a:pPr>
            <a:r>
              <a:rPr lang="en-US" sz="3299">
                <a:solidFill>
                  <a:srgbClr val="24211D"/>
                </a:solidFill>
                <a:latin typeface="Montserrat"/>
              </a:rPr>
              <a:t>C</a:t>
            </a:r>
            <a:r>
              <a:rPr lang="en-US" sz="3299">
                <a:solidFill>
                  <a:srgbClr val="24211D"/>
                </a:solidFill>
                <a:latin typeface="Montserrat"/>
              </a:rPr>
              <a:t>ho phép các nhà quản trị điều khiển truy xuất dữ liệu ở mức hàng (row-level) một cách tiện lợi và dễ dàng hơn.</a:t>
            </a:r>
          </a:p>
        </p:txBody>
      </p:sp>
      <p:sp>
        <p:nvSpPr>
          <p:cNvPr name="Freeform 20" id="20"/>
          <p:cNvSpPr/>
          <p:nvPr/>
        </p:nvSpPr>
        <p:spPr>
          <a:xfrm flipH="false" flipV="false" rot="0">
            <a:off x="9801473" y="8769893"/>
            <a:ext cx="566255" cy="720926"/>
          </a:xfrm>
          <a:custGeom>
            <a:avLst/>
            <a:gdLst/>
            <a:ahLst/>
            <a:cxnLst/>
            <a:rect r="r" b="b" t="t" l="l"/>
            <a:pathLst>
              <a:path h="720926" w="566255">
                <a:moveTo>
                  <a:pt x="0" y="0"/>
                </a:moveTo>
                <a:lnTo>
                  <a:pt x="566254" y="0"/>
                </a:lnTo>
                <a:lnTo>
                  <a:pt x="566254" y="720927"/>
                </a:lnTo>
                <a:lnTo>
                  <a:pt x="0" y="7209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4119515" y="-359920"/>
            <a:ext cx="6279570" cy="10287000"/>
          </a:xfrm>
          <a:custGeom>
            <a:avLst/>
            <a:gdLst/>
            <a:ahLst/>
            <a:cxnLst/>
            <a:rect r="r" b="b" t="t" l="l"/>
            <a:pathLst>
              <a:path h="10287000" w="6279570">
                <a:moveTo>
                  <a:pt x="0" y="0"/>
                </a:moveTo>
                <a:lnTo>
                  <a:pt x="6279570" y="0"/>
                </a:lnTo>
                <a:lnTo>
                  <a:pt x="6279570"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50243" y="1398186"/>
            <a:ext cx="12122418" cy="7385852"/>
          </a:xfrm>
          <a:prstGeom prst="rect">
            <a:avLst/>
          </a:prstGeom>
        </p:spPr>
        <p:txBody>
          <a:bodyPr anchor="t" rtlCol="false" tIns="0" lIns="0" bIns="0" rIns="0">
            <a:spAutoFit/>
          </a:bodyPr>
          <a:lstStyle/>
          <a:p>
            <a:pPr algn="just">
              <a:lnSpc>
                <a:spcPts val="5227"/>
              </a:lnSpc>
            </a:pPr>
            <a:r>
              <a:rPr lang="en-US" sz="3508">
                <a:solidFill>
                  <a:srgbClr val="24211D"/>
                </a:solidFill>
                <a:latin typeface="Montserrat Bold"/>
              </a:rPr>
              <a:t>Có 6 packages được hiện thực sẵn cho OLS:</a:t>
            </a:r>
          </a:p>
          <a:p>
            <a:pPr algn="just" marL="647700" indent="-323850" lvl="1">
              <a:lnSpc>
                <a:spcPts val="4470"/>
              </a:lnSpc>
              <a:buFont typeface="Arial"/>
              <a:buChar char="•"/>
            </a:pPr>
            <a:r>
              <a:rPr lang="en-US" sz="3000">
                <a:solidFill>
                  <a:srgbClr val="24211D"/>
                </a:solidFill>
                <a:latin typeface="Montserrat Semi-Bold"/>
              </a:rPr>
              <a:t>SA_SYSDBA: tạo, thay đổi, xóa các chính sách.  </a:t>
            </a:r>
          </a:p>
          <a:p>
            <a:pPr algn="just" marL="647700" indent="-323850" lvl="1">
              <a:lnSpc>
                <a:spcPts val="4470"/>
              </a:lnSpc>
              <a:buFont typeface="Arial"/>
              <a:buChar char="•"/>
            </a:pPr>
            <a:r>
              <a:rPr lang="en-US" sz="3000">
                <a:solidFill>
                  <a:srgbClr val="24211D"/>
                </a:solidFill>
                <a:latin typeface="Montserrat Semi-Bold"/>
              </a:rPr>
              <a:t>SA_COMPONENTS: định nghĩa và quản lý các thành phần của nhãn.</a:t>
            </a:r>
          </a:p>
          <a:p>
            <a:pPr algn="just" marL="647700" indent="-323850" lvl="1">
              <a:lnSpc>
                <a:spcPts val="4470"/>
              </a:lnSpc>
              <a:buFont typeface="Arial"/>
              <a:buChar char="•"/>
            </a:pPr>
            <a:r>
              <a:rPr lang="en-US" sz="3000">
                <a:solidFill>
                  <a:srgbClr val="24211D"/>
                </a:solidFill>
                <a:latin typeface="Montserrat Semi-Bold"/>
              </a:rPr>
              <a:t>SA_LABEL_ADMIN: thực hiện các thao tác quản trị chính sách, nhãn. </a:t>
            </a:r>
          </a:p>
          <a:p>
            <a:pPr algn="just" marL="647700" indent="-323850" lvl="1">
              <a:lnSpc>
                <a:spcPts val="4470"/>
              </a:lnSpc>
              <a:buFont typeface="Arial"/>
              <a:buChar char="•"/>
            </a:pPr>
            <a:r>
              <a:rPr lang="en-US" sz="3000">
                <a:solidFill>
                  <a:srgbClr val="24211D"/>
                </a:solidFill>
                <a:latin typeface="Montserrat Semi-Bold"/>
              </a:rPr>
              <a:t>SA_POLICY_ADMIN: áp dụng chính sách cho bảng và schema. </a:t>
            </a:r>
          </a:p>
          <a:p>
            <a:pPr algn="just" marL="647700" indent="-323850" lvl="1">
              <a:lnSpc>
                <a:spcPts val="4470"/>
              </a:lnSpc>
              <a:buFont typeface="Arial"/>
              <a:buChar char="•"/>
            </a:pPr>
            <a:r>
              <a:rPr lang="en-US" sz="3000">
                <a:solidFill>
                  <a:srgbClr val="24211D"/>
                </a:solidFill>
                <a:latin typeface="Montserrat Semi-Bold"/>
              </a:rPr>
              <a:t>SA_USER_ADMIN: quản lý việc cấp phát quyền truy xuất và quy định mức độ tin cậy cho các user liên quan.  </a:t>
            </a:r>
          </a:p>
          <a:p>
            <a:pPr algn="just" marL="647700" indent="-323850" lvl="1">
              <a:lnSpc>
                <a:spcPts val="4470"/>
              </a:lnSpc>
              <a:buFont typeface="Arial"/>
              <a:buChar char="•"/>
            </a:pPr>
            <a:r>
              <a:rPr lang="en-US" sz="3000">
                <a:solidFill>
                  <a:srgbClr val="24211D"/>
                </a:solidFill>
                <a:latin typeface="Montserrat Semi-Bold"/>
              </a:rPr>
              <a:t>SA_AUDIT_ADMIN: thiết lập các tùy chọn cho các tác vụ quản trị việc audit. </a:t>
            </a:r>
          </a:p>
          <a:p>
            <a:pPr algn="just">
              <a:lnSpc>
                <a:spcPts val="4470"/>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832494" y="600445"/>
            <a:ext cx="12623013" cy="8157958"/>
          </a:xfrm>
          <a:custGeom>
            <a:avLst/>
            <a:gdLst/>
            <a:ahLst/>
            <a:cxnLst/>
            <a:rect r="r" b="b" t="t" l="l"/>
            <a:pathLst>
              <a:path h="8157958" w="12623013">
                <a:moveTo>
                  <a:pt x="0" y="0"/>
                </a:moveTo>
                <a:lnTo>
                  <a:pt x="12623012" y="0"/>
                </a:lnTo>
                <a:lnTo>
                  <a:pt x="12623012" y="8157958"/>
                </a:lnTo>
                <a:lnTo>
                  <a:pt x="0" y="8157958"/>
                </a:lnTo>
                <a:lnTo>
                  <a:pt x="0" y="0"/>
                </a:lnTo>
                <a:close/>
              </a:path>
            </a:pathLst>
          </a:custGeom>
          <a:blipFill>
            <a:blip r:embed="rId4"/>
            <a:stretch>
              <a:fillRect l="0" t="0" r="0" b="0"/>
            </a:stretch>
          </a:blipFill>
        </p:spPr>
      </p:sp>
      <p:sp>
        <p:nvSpPr>
          <p:cNvPr name="TextBox 5" id="5"/>
          <p:cNvSpPr txBox="true"/>
          <p:nvPr/>
        </p:nvSpPr>
        <p:spPr>
          <a:xfrm rot="0">
            <a:off x="5497716" y="8843010"/>
            <a:ext cx="7296264" cy="754380"/>
          </a:xfrm>
          <a:prstGeom prst="rect">
            <a:avLst/>
          </a:prstGeom>
        </p:spPr>
        <p:txBody>
          <a:bodyPr anchor="t" rtlCol="false" tIns="0" lIns="0" bIns="0" rIns="0">
            <a:spAutoFit/>
          </a:bodyPr>
          <a:lstStyle/>
          <a:p>
            <a:pPr algn="ctr">
              <a:lnSpc>
                <a:spcPts val="6209"/>
              </a:lnSpc>
              <a:spcBef>
                <a:spcPct val="0"/>
              </a:spcBef>
            </a:pPr>
            <a:r>
              <a:rPr lang="en-US" sz="4499">
                <a:solidFill>
                  <a:srgbClr val="000000"/>
                </a:solidFill>
                <a:latin typeface="Montserrat Bold"/>
              </a:rPr>
              <a:t>Kiến trúc của OLS </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1978238" y="8316380"/>
            <a:ext cx="7315200" cy="2331720"/>
          </a:xfrm>
          <a:custGeom>
            <a:avLst/>
            <a:gdLst/>
            <a:ahLst/>
            <a:cxnLst/>
            <a:rect r="r" b="b" t="t" l="l"/>
            <a:pathLst>
              <a:path h="2331720" w="7315200">
                <a:moveTo>
                  <a:pt x="0" y="0"/>
                </a:moveTo>
                <a:lnTo>
                  <a:pt x="7315200" y="0"/>
                </a:lnTo>
                <a:lnTo>
                  <a:pt x="7315200" y="2331720"/>
                </a:lnTo>
                <a:lnTo>
                  <a:pt x="0" y="233172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53310" y="6007822"/>
            <a:ext cx="5862182" cy="5848011"/>
          </a:xfrm>
          <a:custGeom>
            <a:avLst/>
            <a:gdLst/>
            <a:ahLst/>
            <a:cxnLst/>
            <a:rect r="r" b="b" t="t" l="l"/>
            <a:pathLst>
              <a:path h="5848011" w="5862182">
                <a:moveTo>
                  <a:pt x="0" y="0"/>
                </a:moveTo>
                <a:lnTo>
                  <a:pt x="5862183" y="0"/>
                </a:lnTo>
                <a:lnTo>
                  <a:pt x="5862183" y="5848011"/>
                </a:lnTo>
                <a:lnTo>
                  <a:pt x="0" y="5848011"/>
                </a:lnTo>
                <a:lnTo>
                  <a:pt x="0" y="0"/>
                </a:lnTo>
                <a:close/>
              </a:path>
            </a:pathLst>
          </a:custGeom>
          <a:blipFill>
            <a:blip r:embed="rId4">
              <a:alphaModFix amt="2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5102" y="2472418"/>
            <a:ext cx="17259300" cy="5342164"/>
          </a:xfrm>
          <a:custGeom>
            <a:avLst/>
            <a:gdLst/>
            <a:ahLst/>
            <a:cxnLst/>
            <a:rect r="r" b="b" t="t" l="l"/>
            <a:pathLst>
              <a:path h="5342164" w="17259300">
                <a:moveTo>
                  <a:pt x="0" y="0"/>
                </a:moveTo>
                <a:lnTo>
                  <a:pt x="17259300" y="0"/>
                </a:lnTo>
                <a:lnTo>
                  <a:pt x="17259300" y="5342164"/>
                </a:lnTo>
                <a:lnTo>
                  <a:pt x="0" y="5342164"/>
                </a:lnTo>
                <a:lnTo>
                  <a:pt x="0" y="0"/>
                </a:lnTo>
                <a:close/>
              </a:path>
            </a:pathLst>
          </a:custGeom>
          <a:blipFill>
            <a:blip r:embed="rId6"/>
            <a:stretch>
              <a:fillRect l="0" t="0" r="0" b="0"/>
            </a:stretch>
          </a:blipFill>
        </p:spPr>
      </p:sp>
      <p:sp>
        <p:nvSpPr>
          <p:cNvPr name="TextBox 5" id="5"/>
          <p:cNvSpPr txBox="true"/>
          <p:nvPr/>
        </p:nvSpPr>
        <p:spPr>
          <a:xfrm rot="0">
            <a:off x="4765715" y="8240180"/>
            <a:ext cx="8756570" cy="754380"/>
          </a:xfrm>
          <a:prstGeom prst="rect">
            <a:avLst/>
          </a:prstGeom>
        </p:spPr>
        <p:txBody>
          <a:bodyPr anchor="t" rtlCol="false" tIns="0" lIns="0" bIns="0" rIns="0">
            <a:spAutoFit/>
          </a:bodyPr>
          <a:lstStyle/>
          <a:p>
            <a:pPr algn="ctr">
              <a:lnSpc>
                <a:spcPts val="6209"/>
              </a:lnSpc>
              <a:spcBef>
                <a:spcPct val="0"/>
              </a:spcBef>
            </a:pPr>
            <a:r>
              <a:rPr lang="en-US" sz="4500">
                <a:solidFill>
                  <a:srgbClr val="000000"/>
                </a:solidFill>
                <a:latin typeface="Montserrat Bold"/>
              </a:rPr>
              <a:t>Cấu tạo của nhãn trong OLS</a:t>
            </a:r>
          </a:p>
        </p:txBody>
      </p:sp>
      <p:sp>
        <p:nvSpPr>
          <p:cNvPr name="TextBox 6" id="6"/>
          <p:cNvSpPr txBox="true"/>
          <p:nvPr/>
        </p:nvSpPr>
        <p:spPr>
          <a:xfrm rot="0">
            <a:off x="525102" y="1397617"/>
            <a:ext cx="18288000" cy="569976"/>
          </a:xfrm>
          <a:prstGeom prst="rect">
            <a:avLst/>
          </a:prstGeom>
        </p:spPr>
        <p:txBody>
          <a:bodyPr anchor="t" rtlCol="false" tIns="0" lIns="0" bIns="0" rIns="0">
            <a:spAutoFit/>
          </a:bodyPr>
          <a:lstStyle/>
          <a:p>
            <a:pPr algn="ctr">
              <a:lnSpc>
                <a:spcPts val="4692"/>
              </a:lnSpc>
              <a:spcBef>
                <a:spcPct val="0"/>
              </a:spcBef>
            </a:pPr>
            <a:r>
              <a:rPr lang="en-US" sz="3400">
                <a:solidFill>
                  <a:srgbClr val="EC508E"/>
                </a:solidFill>
                <a:latin typeface="Montserrat Semi-Bold"/>
              </a:rPr>
              <a:t>LEVEL</a:t>
            </a:r>
            <a:r>
              <a:rPr lang="en-US" sz="3400">
                <a:solidFill>
                  <a:srgbClr val="000000"/>
                </a:solidFill>
                <a:latin typeface="Montserrat Semi-Bold"/>
              </a:rPr>
              <a:t>:</a:t>
            </a:r>
            <a:r>
              <a:rPr lang="en-US" sz="3400">
                <a:solidFill>
                  <a:srgbClr val="449864"/>
                </a:solidFill>
                <a:latin typeface="Montserrat Semi-Bold"/>
              </a:rPr>
              <a:t>COMPARTMENT1, ... , COMPARTMENTn</a:t>
            </a:r>
            <a:r>
              <a:rPr lang="en-US" sz="3400">
                <a:solidFill>
                  <a:srgbClr val="000000"/>
                </a:solidFill>
                <a:latin typeface="Montserrat Semi-Bold"/>
              </a:rPr>
              <a:t>:</a:t>
            </a:r>
            <a:r>
              <a:rPr lang="en-US" sz="3400">
                <a:solidFill>
                  <a:srgbClr val="004AAD"/>
                </a:solidFill>
                <a:latin typeface="Montserrat Semi-Bold"/>
              </a:rPr>
              <a:t>GROUP1, …, GROUPn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504229" y="-703331"/>
            <a:ext cx="9493245" cy="9697951"/>
          </a:xfrm>
          <a:custGeom>
            <a:avLst/>
            <a:gdLst/>
            <a:ahLst/>
            <a:cxnLst/>
            <a:rect r="r" b="b" t="t" l="l"/>
            <a:pathLst>
              <a:path h="9697951" w="9493245">
                <a:moveTo>
                  <a:pt x="0" y="0"/>
                </a:moveTo>
                <a:lnTo>
                  <a:pt x="9493246" y="0"/>
                </a:lnTo>
                <a:lnTo>
                  <a:pt x="9493246" y="9697952"/>
                </a:lnTo>
                <a:lnTo>
                  <a:pt x="0" y="9697952"/>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96275" y="4889728"/>
            <a:ext cx="7418869" cy="6730938"/>
          </a:xfrm>
          <a:custGeom>
            <a:avLst/>
            <a:gdLst/>
            <a:ahLst/>
            <a:cxnLst/>
            <a:rect r="r" b="b" t="t" l="l"/>
            <a:pathLst>
              <a:path h="6730938" w="7418869">
                <a:moveTo>
                  <a:pt x="0" y="0"/>
                </a:moveTo>
                <a:lnTo>
                  <a:pt x="7418869" y="0"/>
                </a:lnTo>
                <a:lnTo>
                  <a:pt x="7418869" y="6730938"/>
                </a:lnTo>
                <a:lnTo>
                  <a:pt x="0" y="6730938"/>
                </a:lnTo>
                <a:lnTo>
                  <a:pt x="0" y="0"/>
                </a:lnTo>
                <a:close/>
              </a:path>
            </a:pathLst>
          </a:custGeom>
          <a:blipFill>
            <a:blip r:embed="rId4">
              <a:alphaModFix amt="10999"/>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431071" y="3372608"/>
            <a:ext cx="7008654" cy="1045419"/>
            <a:chOff x="0" y="0"/>
            <a:chExt cx="9344872" cy="1393892"/>
          </a:xfrm>
        </p:grpSpPr>
        <p:sp>
          <p:nvSpPr>
            <p:cNvPr name="TextBox 5" id="5"/>
            <p:cNvSpPr txBox="true"/>
            <p:nvPr/>
          </p:nvSpPr>
          <p:spPr>
            <a:xfrm rot="0">
              <a:off x="0" y="-133327"/>
              <a:ext cx="893492" cy="1527219"/>
            </a:xfrm>
            <a:prstGeom prst="rect">
              <a:avLst/>
            </a:prstGeom>
          </p:spPr>
          <p:txBody>
            <a:bodyPr anchor="t" rtlCol="false" tIns="0" lIns="0" bIns="0" rIns="0">
              <a:spAutoFit/>
            </a:bodyPr>
            <a:lstStyle/>
            <a:p>
              <a:pPr algn="ctr">
                <a:lnSpc>
                  <a:spcPts val="9642"/>
                </a:lnSpc>
              </a:pPr>
              <a:r>
                <a:rPr lang="en-US" sz="6887">
                  <a:solidFill>
                    <a:srgbClr val="000000"/>
                  </a:solidFill>
                  <a:latin typeface="Montserrat Bold"/>
                </a:rPr>
                <a:t>A</a:t>
              </a:r>
            </a:p>
          </p:txBody>
        </p:sp>
        <p:sp>
          <p:nvSpPr>
            <p:cNvPr name="TextBox 6" id="6"/>
            <p:cNvSpPr txBox="true"/>
            <p:nvPr/>
          </p:nvSpPr>
          <p:spPr>
            <a:xfrm rot="0">
              <a:off x="1363669" y="-133350"/>
              <a:ext cx="7981203" cy="1527242"/>
            </a:xfrm>
            <a:prstGeom prst="rect">
              <a:avLst/>
            </a:prstGeom>
          </p:spPr>
          <p:txBody>
            <a:bodyPr anchor="t" rtlCol="false" tIns="0" lIns="0" bIns="0" rIns="0">
              <a:spAutoFit/>
            </a:bodyPr>
            <a:lstStyle/>
            <a:p>
              <a:pPr algn="ctr">
                <a:lnSpc>
                  <a:spcPts val="9641"/>
                </a:lnSpc>
              </a:pPr>
              <a:r>
                <a:rPr lang="en-US" sz="6886">
                  <a:solidFill>
                    <a:srgbClr val="000000"/>
                  </a:solidFill>
                  <a:latin typeface="Montserrat"/>
                </a:rPr>
                <a:t>uthentication</a:t>
              </a:r>
            </a:p>
          </p:txBody>
        </p:sp>
      </p:grpSp>
      <p:grpSp>
        <p:nvGrpSpPr>
          <p:cNvPr name="Group 7" id="7"/>
          <p:cNvGrpSpPr/>
          <p:nvPr/>
        </p:nvGrpSpPr>
        <p:grpSpPr>
          <a:xfrm rot="0">
            <a:off x="1431071" y="4650511"/>
            <a:ext cx="6386801" cy="1054723"/>
            <a:chOff x="0" y="0"/>
            <a:chExt cx="8515735" cy="1406297"/>
          </a:xfrm>
        </p:grpSpPr>
        <p:sp>
          <p:nvSpPr>
            <p:cNvPr name="TextBox 8" id="8"/>
            <p:cNvSpPr txBox="true"/>
            <p:nvPr/>
          </p:nvSpPr>
          <p:spPr>
            <a:xfrm rot="0">
              <a:off x="0" y="-133350"/>
              <a:ext cx="893492" cy="1527219"/>
            </a:xfrm>
            <a:prstGeom prst="rect">
              <a:avLst/>
            </a:prstGeom>
          </p:spPr>
          <p:txBody>
            <a:bodyPr anchor="t" rtlCol="false" tIns="0" lIns="0" bIns="0" rIns="0">
              <a:spAutoFit/>
            </a:bodyPr>
            <a:lstStyle/>
            <a:p>
              <a:pPr algn="ctr">
                <a:lnSpc>
                  <a:spcPts val="9642"/>
                </a:lnSpc>
              </a:pPr>
              <a:r>
                <a:rPr lang="en-US" sz="6887">
                  <a:solidFill>
                    <a:srgbClr val="000000"/>
                  </a:solidFill>
                  <a:latin typeface="Montserrat Bold"/>
                </a:rPr>
                <a:t>A</a:t>
              </a:r>
            </a:p>
          </p:txBody>
        </p:sp>
        <p:sp>
          <p:nvSpPr>
            <p:cNvPr name="TextBox 9" id="9"/>
            <p:cNvSpPr txBox="true"/>
            <p:nvPr/>
          </p:nvSpPr>
          <p:spPr>
            <a:xfrm rot="0">
              <a:off x="1363669" y="-120944"/>
              <a:ext cx="7152065" cy="1527242"/>
            </a:xfrm>
            <a:prstGeom prst="rect">
              <a:avLst/>
            </a:prstGeom>
          </p:spPr>
          <p:txBody>
            <a:bodyPr anchor="t" rtlCol="false" tIns="0" lIns="0" bIns="0" rIns="0">
              <a:spAutoFit/>
            </a:bodyPr>
            <a:lstStyle/>
            <a:p>
              <a:pPr algn="ctr">
                <a:lnSpc>
                  <a:spcPts val="9641"/>
                </a:lnSpc>
              </a:pPr>
              <a:r>
                <a:rPr lang="en-US" sz="6886">
                  <a:solidFill>
                    <a:srgbClr val="000000"/>
                  </a:solidFill>
                  <a:latin typeface="Montserrat"/>
                </a:rPr>
                <a:t>uthorization</a:t>
              </a:r>
            </a:p>
          </p:txBody>
        </p:sp>
      </p:grpSp>
      <p:grpSp>
        <p:nvGrpSpPr>
          <p:cNvPr name="Group 10" id="10"/>
          <p:cNvGrpSpPr/>
          <p:nvPr/>
        </p:nvGrpSpPr>
        <p:grpSpPr>
          <a:xfrm rot="0">
            <a:off x="1431071" y="5933834"/>
            <a:ext cx="5519210" cy="1045419"/>
            <a:chOff x="0" y="0"/>
            <a:chExt cx="7358946" cy="1393892"/>
          </a:xfrm>
        </p:grpSpPr>
        <p:sp>
          <p:nvSpPr>
            <p:cNvPr name="TextBox 11" id="11"/>
            <p:cNvSpPr txBox="true"/>
            <p:nvPr/>
          </p:nvSpPr>
          <p:spPr>
            <a:xfrm rot="0">
              <a:off x="0" y="-133327"/>
              <a:ext cx="893492" cy="1527219"/>
            </a:xfrm>
            <a:prstGeom prst="rect">
              <a:avLst/>
            </a:prstGeom>
          </p:spPr>
          <p:txBody>
            <a:bodyPr anchor="t" rtlCol="false" tIns="0" lIns="0" bIns="0" rIns="0">
              <a:spAutoFit/>
            </a:bodyPr>
            <a:lstStyle/>
            <a:p>
              <a:pPr algn="ctr">
                <a:lnSpc>
                  <a:spcPts val="9642"/>
                </a:lnSpc>
              </a:pPr>
              <a:r>
                <a:rPr lang="en-US" sz="6887">
                  <a:solidFill>
                    <a:srgbClr val="000000"/>
                  </a:solidFill>
                  <a:latin typeface="Montserrat Bold"/>
                </a:rPr>
                <a:t>A</a:t>
              </a:r>
            </a:p>
          </p:txBody>
        </p:sp>
        <p:sp>
          <p:nvSpPr>
            <p:cNvPr name="TextBox 12" id="12"/>
            <p:cNvSpPr txBox="true"/>
            <p:nvPr/>
          </p:nvSpPr>
          <p:spPr>
            <a:xfrm rot="0">
              <a:off x="1363669" y="-133350"/>
              <a:ext cx="5995277" cy="1527242"/>
            </a:xfrm>
            <a:prstGeom prst="rect">
              <a:avLst/>
            </a:prstGeom>
          </p:spPr>
          <p:txBody>
            <a:bodyPr anchor="t" rtlCol="false" tIns="0" lIns="0" bIns="0" rIns="0">
              <a:spAutoFit/>
            </a:bodyPr>
            <a:lstStyle/>
            <a:p>
              <a:pPr algn="ctr">
                <a:lnSpc>
                  <a:spcPts val="9641"/>
                </a:lnSpc>
              </a:pPr>
              <a:r>
                <a:rPr lang="en-US" sz="6886">
                  <a:solidFill>
                    <a:srgbClr val="000000"/>
                  </a:solidFill>
                  <a:latin typeface="Montserrat"/>
                </a:rPr>
                <a:t>ccounting</a:t>
              </a:r>
            </a:p>
          </p:txBody>
        </p:sp>
      </p:grpSp>
      <p:grpSp>
        <p:nvGrpSpPr>
          <p:cNvPr name="Group 13" id="13"/>
          <p:cNvGrpSpPr/>
          <p:nvPr/>
        </p:nvGrpSpPr>
        <p:grpSpPr>
          <a:xfrm rot="0">
            <a:off x="1431071" y="7209795"/>
            <a:ext cx="6879231" cy="1045402"/>
            <a:chOff x="0" y="0"/>
            <a:chExt cx="9172308" cy="1393869"/>
          </a:xfrm>
        </p:grpSpPr>
        <p:sp>
          <p:nvSpPr>
            <p:cNvPr name="TextBox 14" id="14"/>
            <p:cNvSpPr txBox="true"/>
            <p:nvPr/>
          </p:nvSpPr>
          <p:spPr>
            <a:xfrm rot="0">
              <a:off x="0" y="-133350"/>
              <a:ext cx="893492" cy="1527219"/>
            </a:xfrm>
            <a:prstGeom prst="rect">
              <a:avLst/>
            </a:prstGeom>
          </p:spPr>
          <p:txBody>
            <a:bodyPr anchor="t" rtlCol="false" tIns="0" lIns="0" bIns="0" rIns="0">
              <a:spAutoFit/>
            </a:bodyPr>
            <a:lstStyle/>
            <a:p>
              <a:pPr algn="ctr">
                <a:lnSpc>
                  <a:spcPts val="9642"/>
                </a:lnSpc>
              </a:pPr>
              <a:r>
                <a:rPr lang="en-US" sz="6887">
                  <a:solidFill>
                    <a:srgbClr val="C74634"/>
                  </a:solidFill>
                  <a:latin typeface="Montserrat Bold"/>
                </a:rPr>
                <a:t>A</a:t>
              </a:r>
            </a:p>
          </p:txBody>
        </p:sp>
        <p:sp>
          <p:nvSpPr>
            <p:cNvPr name="TextBox 15" id="15"/>
            <p:cNvSpPr txBox="true"/>
            <p:nvPr/>
          </p:nvSpPr>
          <p:spPr>
            <a:xfrm rot="0">
              <a:off x="1363669" y="-133350"/>
              <a:ext cx="7808638" cy="1525711"/>
            </a:xfrm>
            <a:prstGeom prst="rect">
              <a:avLst/>
            </a:prstGeom>
          </p:spPr>
          <p:txBody>
            <a:bodyPr anchor="t" rtlCol="false" tIns="0" lIns="0" bIns="0" rIns="0">
              <a:spAutoFit/>
            </a:bodyPr>
            <a:lstStyle/>
            <a:p>
              <a:pPr algn="l">
                <a:lnSpc>
                  <a:spcPts val="9641"/>
                </a:lnSpc>
              </a:pPr>
              <a:r>
                <a:rPr lang="en-US" sz="6886">
                  <a:solidFill>
                    <a:srgbClr val="C74634"/>
                  </a:solidFill>
                  <a:latin typeface="Montserrat"/>
                </a:rPr>
                <a:t>ccess</a:t>
              </a:r>
            </a:p>
          </p:txBody>
        </p:sp>
      </p:grpSp>
      <p:sp>
        <p:nvSpPr>
          <p:cNvPr name="TextBox 16" id="16"/>
          <p:cNvSpPr txBox="true"/>
          <p:nvPr/>
        </p:nvSpPr>
        <p:spPr>
          <a:xfrm rot="0">
            <a:off x="4258391" y="1028700"/>
            <a:ext cx="9461252" cy="1524000"/>
          </a:xfrm>
          <a:prstGeom prst="rect">
            <a:avLst/>
          </a:prstGeom>
        </p:spPr>
        <p:txBody>
          <a:bodyPr anchor="t" rtlCol="false" tIns="0" lIns="0" bIns="0" rIns="0">
            <a:spAutoFit/>
          </a:bodyPr>
          <a:lstStyle/>
          <a:p>
            <a:pPr algn="ctr" marL="0" indent="0" lvl="0">
              <a:lnSpc>
                <a:spcPts val="6000"/>
              </a:lnSpc>
              <a:spcBef>
                <a:spcPct val="0"/>
              </a:spcBef>
            </a:pPr>
            <a:r>
              <a:rPr lang="en-US" sz="5000">
                <a:solidFill>
                  <a:srgbClr val="24211D"/>
                </a:solidFill>
                <a:latin typeface="Montserrat Bold"/>
              </a:rPr>
              <a:t>MÔ HÌNH BẢO MẬT AAAA CỦA ORACLE</a:t>
            </a:r>
          </a:p>
        </p:txBody>
      </p:sp>
      <p:sp>
        <p:nvSpPr>
          <p:cNvPr name="TextBox 17" id="17"/>
          <p:cNvSpPr txBox="true"/>
          <p:nvPr/>
        </p:nvSpPr>
        <p:spPr>
          <a:xfrm rot="0">
            <a:off x="9044256" y="3396892"/>
            <a:ext cx="3499835" cy="1028700"/>
          </a:xfrm>
          <a:prstGeom prst="rect">
            <a:avLst/>
          </a:prstGeom>
        </p:spPr>
        <p:txBody>
          <a:bodyPr anchor="t" rtlCol="false" tIns="0" lIns="0" bIns="0" rIns="0">
            <a:spAutoFit/>
          </a:bodyPr>
          <a:lstStyle/>
          <a:p>
            <a:pPr algn="l">
              <a:lnSpc>
                <a:spcPts val="8400"/>
              </a:lnSpc>
            </a:pPr>
            <a:r>
              <a:rPr lang="en-US" sz="6000">
                <a:solidFill>
                  <a:srgbClr val="000000"/>
                </a:solidFill>
                <a:latin typeface="Montserrat Italics"/>
              </a:rPr>
              <a:t>Who?</a:t>
            </a:r>
          </a:p>
        </p:txBody>
      </p:sp>
      <p:sp>
        <p:nvSpPr>
          <p:cNvPr name="TextBox 18" id="18"/>
          <p:cNvSpPr txBox="true"/>
          <p:nvPr/>
        </p:nvSpPr>
        <p:spPr>
          <a:xfrm rot="0">
            <a:off x="9044256" y="7160996"/>
            <a:ext cx="7743573" cy="1028700"/>
          </a:xfrm>
          <a:prstGeom prst="rect">
            <a:avLst/>
          </a:prstGeom>
        </p:spPr>
        <p:txBody>
          <a:bodyPr anchor="t" rtlCol="false" tIns="0" lIns="0" bIns="0" rIns="0">
            <a:spAutoFit/>
          </a:bodyPr>
          <a:lstStyle/>
          <a:p>
            <a:pPr algn="l">
              <a:lnSpc>
                <a:spcPts val="8400"/>
              </a:lnSpc>
            </a:pPr>
            <a:r>
              <a:rPr lang="en-US" sz="6000">
                <a:solidFill>
                  <a:srgbClr val="000000"/>
                </a:solidFill>
                <a:latin typeface="Montserrat Italics"/>
              </a:rPr>
              <a:t>Who can do What?</a:t>
            </a:r>
          </a:p>
        </p:txBody>
      </p:sp>
      <p:sp>
        <p:nvSpPr>
          <p:cNvPr name="TextBox 19" id="19"/>
          <p:cNvSpPr txBox="true"/>
          <p:nvPr/>
        </p:nvSpPr>
        <p:spPr>
          <a:xfrm rot="0">
            <a:off x="9044256" y="5885043"/>
            <a:ext cx="8724750" cy="1028700"/>
          </a:xfrm>
          <a:prstGeom prst="rect">
            <a:avLst/>
          </a:prstGeom>
        </p:spPr>
        <p:txBody>
          <a:bodyPr anchor="t" rtlCol="false" tIns="0" lIns="0" bIns="0" rIns="0">
            <a:spAutoFit/>
          </a:bodyPr>
          <a:lstStyle/>
          <a:p>
            <a:pPr algn="l">
              <a:lnSpc>
                <a:spcPts val="8400"/>
              </a:lnSpc>
            </a:pPr>
            <a:r>
              <a:rPr lang="en-US" sz="6000">
                <a:solidFill>
                  <a:srgbClr val="000000"/>
                </a:solidFill>
                <a:latin typeface="Montserrat Italics"/>
              </a:rPr>
              <a:t>Who did What?</a:t>
            </a:r>
          </a:p>
        </p:txBody>
      </p:sp>
      <p:sp>
        <p:nvSpPr>
          <p:cNvPr name="TextBox 20" id="20"/>
          <p:cNvSpPr txBox="true"/>
          <p:nvPr/>
        </p:nvSpPr>
        <p:spPr>
          <a:xfrm rot="0">
            <a:off x="9044256" y="4606372"/>
            <a:ext cx="8724750" cy="1028700"/>
          </a:xfrm>
          <a:prstGeom prst="rect">
            <a:avLst/>
          </a:prstGeom>
        </p:spPr>
        <p:txBody>
          <a:bodyPr anchor="t" rtlCol="false" tIns="0" lIns="0" bIns="0" rIns="0">
            <a:spAutoFit/>
          </a:bodyPr>
          <a:lstStyle/>
          <a:p>
            <a:pPr algn="l">
              <a:lnSpc>
                <a:spcPts val="8400"/>
              </a:lnSpc>
            </a:pPr>
            <a:r>
              <a:rPr lang="en-US" sz="6000">
                <a:solidFill>
                  <a:srgbClr val="000000"/>
                </a:solidFill>
                <a:latin typeface="Montserrat Italics"/>
              </a:rPr>
              <a:t>Who should do What?</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001607" y="0"/>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484111"/>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854947" y="0"/>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3A3632"/>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graphicFrame>
        <p:nvGraphicFramePr>
          <p:cNvPr name="Table 9" id="9"/>
          <p:cNvGraphicFramePr>
            <a:graphicFrameLocks noGrp="true"/>
          </p:cNvGraphicFramePr>
          <p:nvPr/>
        </p:nvGraphicFramePr>
        <p:xfrm>
          <a:off x="1975151" y="2826261"/>
          <a:ext cx="10268989" cy="5657850"/>
        </p:xfrm>
        <a:graphic>
          <a:graphicData uri="http://schemas.openxmlformats.org/drawingml/2006/table">
            <a:tbl>
              <a:tblPr/>
              <a:tblGrid>
                <a:gridCol w="2206420"/>
                <a:gridCol w="4858822"/>
                <a:gridCol w="3203747"/>
              </a:tblGrid>
              <a:tr h="1560456">
                <a:tc>
                  <a:txBody>
                    <a:bodyPr anchor="t" rtlCol="false"/>
                    <a:lstStyle/>
                    <a:p>
                      <a:pPr algn="ctr">
                        <a:lnSpc>
                          <a:spcPts val="4200"/>
                        </a:lnSpc>
                        <a:defRPr/>
                      </a:pPr>
                      <a:r>
                        <a:rPr lang="en-US" sz="3000">
                          <a:solidFill>
                            <a:srgbClr val="000000"/>
                          </a:solidFill>
                          <a:latin typeface="Montserrat Bold"/>
                        </a:rPr>
                        <a:t>Dạng số</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Bold"/>
                        </a:rPr>
                        <a:t>Dạng chuỗi dài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Bold"/>
                        </a:rPr>
                        <a:t>Dạng chuỗi ngắn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4348">
                <a:tc>
                  <a:txBody>
                    <a:bodyPr anchor="t" rtlCol="false"/>
                    <a:lstStyle/>
                    <a:p>
                      <a:pPr algn="ctr">
                        <a:lnSpc>
                          <a:spcPts val="4200"/>
                        </a:lnSpc>
                        <a:defRPr/>
                      </a:pPr>
                      <a:r>
                        <a:rPr lang="en-US" sz="3000">
                          <a:solidFill>
                            <a:srgbClr val="000000"/>
                          </a:solidFill>
                          <a:latin typeface="Montserrat Semi-Bold"/>
                        </a:rPr>
                        <a:t>40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ontserrat Semi-Bold"/>
                        </a:rPr>
                        <a:t>HIGHLY_SENSITIVE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HS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4348">
                <a:tc>
                  <a:txBody>
                    <a:bodyPr anchor="t" rtlCol="false"/>
                    <a:lstStyle/>
                    <a:p>
                      <a:pPr algn="ctr">
                        <a:lnSpc>
                          <a:spcPts val="4200"/>
                        </a:lnSpc>
                        <a:defRPr/>
                      </a:pPr>
                      <a:r>
                        <a:rPr lang="en-US" sz="3000">
                          <a:solidFill>
                            <a:srgbClr val="000000"/>
                          </a:solidFill>
                          <a:latin typeface="Montserrat Semi-Bold"/>
                        </a:rPr>
                        <a:t>30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ontserrat Semi-Bold"/>
                        </a:rPr>
                        <a:t>SENSITIVE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S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4348">
                <a:tc>
                  <a:txBody>
                    <a:bodyPr anchor="t" rtlCol="false"/>
                    <a:lstStyle/>
                    <a:p>
                      <a:pPr algn="ctr">
                        <a:lnSpc>
                          <a:spcPts val="4200"/>
                        </a:lnSpc>
                        <a:defRPr/>
                      </a:pPr>
                      <a:r>
                        <a:rPr lang="en-US" sz="3000">
                          <a:solidFill>
                            <a:srgbClr val="000000"/>
                          </a:solidFill>
                          <a:latin typeface="Montserrat Semi-Bold"/>
                        </a:rPr>
                        <a:t>20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ontserrat Semi-Bold"/>
                        </a:rPr>
                        <a:t>CONFIDENTIAL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4348">
                <a:tc>
                  <a:txBody>
                    <a:bodyPr anchor="t" rtlCol="false"/>
                    <a:lstStyle/>
                    <a:p>
                      <a:pPr algn="ctr">
                        <a:lnSpc>
                          <a:spcPts val="4200"/>
                        </a:lnSpc>
                        <a:defRPr/>
                      </a:pPr>
                      <a:r>
                        <a:rPr lang="en-US" sz="3000">
                          <a:solidFill>
                            <a:srgbClr val="000000"/>
                          </a:solidFill>
                          <a:latin typeface="Montserrat Semi-Bold"/>
                        </a:rPr>
                        <a:t>10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ontserrat Semi-Bold"/>
                        </a:rPr>
                        <a:t>PUBLIC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P</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3992061" y="1286845"/>
            <a:ext cx="6235170" cy="920750"/>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3A3632"/>
                </a:solidFill>
                <a:latin typeface="Now Bold"/>
              </a:rPr>
              <a:t>LEVEL</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001607" y="0"/>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484111"/>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854947" y="0"/>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3A3632"/>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graphicFrame>
        <p:nvGraphicFramePr>
          <p:cNvPr name="Table 9" id="9"/>
          <p:cNvGraphicFramePr>
            <a:graphicFrameLocks noGrp="true"/>
          </p:cNvGraphicFramePr>
          <p:nvPr/>
        </p:nvGraphicFramePr>
        <p:xfrm>
          <a:off x="1975151" y="2812137"/>
          <a:ext cx="10268989" cy="5172075"/>
        </p:xfrm>
        <a:graphic>
          <a:graphicData uri="http://schemas.openxmlformats.org/drawingml/2006/table">
            <a:tbl>
              <a:tblPr/>
              <a:tblGrid>
                <a:gridCol w="2206420"/>
                <a:gridCol w="4858822"/>
                <a:gridCol w="3203747"/>
              </a:tblGrid>
              <a:tr h="1561200">
                <a:tc>
                  <a:txBody>
                    <a:bodyPr anchor="t" rtlCol="false"/>
                    <a:lstStyle/>
                    <a:p>
                      <a:pPr algn="ctr">
                        <a:lnSpc>
                          <a:spcPts val="4200"/>
                        </a:lnSpc>
                        <a:defRPr/>
                      </a:pPr>
                      <a:r>
                        <a:rPr lang="en-US" sz="3000">
                          <a:solidFill>
                            <a:srgbClr val="000000"/>
                          </a:solidFill>
                          <a:latin typeface="Montserrat Bold"/>
                        </a:rPr>
                        <a:t>Dạng số</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Bold"/>
                        </a:rPr>
                        <a:t>Dạng chuỗi dài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Bold"/>
                        </a:rPr>
                        <a:t>Dạng chuỗi ngắn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4837">
                <a:tc>
                  <a:txBody>
                    <a:bodyPr anchor="t" rtlCol="false"/>
                    <a:lstStyle/>
                    <a:p>
                      <a:pPr algn="ctr">
                        <a:lnSpc>
                          <a:spcPts val="4200"/>
                        </a:lnSpc>
                        <a:defRPr/>
                      </a:pPr>
                      <a:r>
                        <a:rPr lang="en-US" sz="3000">
                          <a:solidFill>
                            <a:srgbClr val="000000"/>
                          </a:solidFill>
                          <a:latin typeface="Montserrat Semi-Bold"/>
                        </a:rPr>
                        <a:t>85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ontserrat Semi-Bold"/>
                        </a:rPr>
                        <a:t>PhongNhanSu</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PNS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4837">
                <a:tc>
                  <a:txBody>
                    <a:bodyPr anchor="t" rtlCol="false"/>
                    <a:lstStyle/>
                    <a:p>
                      <a:pPr algn="ctr">
                        <a:lnSpc>
                          <a:spcPts val="4200"/>
                        </a:lnSpc>
                        <a:defRPr/>
                      </a:pPr>
                      <a:r>
                        <a:rPr lang="en-US" sz="3000">
                          <a:solidFill>
                            <a:srgbClr val="000000"/>
                          </a:solidFill>
                          <a:latin typeface="Montserrat Semi-Bold"/>
                        </a:rPr>
                        <a:t>65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ontserrat Semi-Bold"/>
                        </a:rPr>
                        <a:t>PhongVanHanh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PVH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61200">
                <a:tc>
                  <a:txBody>
                    <a:bodyPr anchor="t" rtlCol="false"/>
                    <a:lstStyle/>
                    <a:p>
                      <a:pPr algn="ctr">
                        <a:lnSpc>
                          <a:spcPts val="4200"/>
                        </a:lnSpc>
                        <a:defRPr/>
                      </a:pPr>
                      <a:r>
                        <a:rPr lang="en-US" sz="3000">
                          <a:solidFill>
                            <a:srgbClr val="000000"/>
                          </a:solidFill>
                          <a:latin typeface="Montserrat Semi-Bold"/>
                        </a:rPr>
                        <a:t>45</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ontserrat Semi-Bold"/>
                        </a:rPr>
                        <a:t>PhongPhatTrienPhanMem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PPTPM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3516457" y="1372570"/>
            <a:ext cx="7186377" cy="920750"/>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3A3632"/>
                </a:solidFill>
                <a:latin typeface="Now Bold"/>
              </a:rPr>
              <a:t>COMPARTMENT</a:t>
            </a:r>
          </a:p>
        </p:txBody>
      </p:sp>
      <p:sp>
        <p:nvSpPr>
          <p:cNvPr name="TextBox 11" id="11"/>
          <p:cNvSpPr txBox="true"/>
          <p:nvPr/>
        </p:nvSpPr>
        <p:spPr>
          <a:xfrm rot="0">
            <a:off x="3516457" y="8688324"/>
            <a:ext cx="7648564" cy="569976"/>
          </a:xfrm>
          <a:prstGeom prst="rect">
            <a:avLst/>
          </a:prstGeom>
        </p:spPr>
        <p:txBody>
          <a:bodyPr anchor="t" rtlCol="false" tIns="0" lIns="0" bIns="0" rIns="0">
            <a:spAutoFit/>
          </a:bodyPr>
          <a:lstStyle/>
          <a:p>
            <a:pPr algn="ctr">
              <a:lnSpc>
                <a:spcPts val="4692"/>
              </a:lnSpc>
              <a:spcBef>
                <a:spcPct val="0"/>
              </a:spcBef>
            </a:pPr>
            <a:r>
              <a:rPr lang="en-US" sz="3400">
                <a:solidFill>
                  <a:srgbClr val="000000"/>
                </a:solidFill>
                <a:latin typeface="Montserrat Bold"/>
              </a:rPr>
              <a:t>Ví dụ:</a:t>
            </a:r>
            <a:r>
              <a:rPr lang="en-US" sz="3400">
                <a:solidFill>
                  <a:srgbClr val="EC508E"/>
                </a:solidFill>
                <a:latin typeface="Montserrat Semi-Bold"/>
              </a:rPr>
              <a:t> S</a:t>
            </a:r>
            <a:r>
              <a:rPr lang="en-US" sz="3400">
                <a:solidFill>
                  <a:srgbClr val="000000"/>
                </a:solidFill>
                <a:latin typeface="Montserrat Semi-Bold"/>
              </a:rPr>
              <a:t>:</a:t>
            </a:r>
            <a:r>
              <a:rPr lang="en-US" sz="3400">
                <a:solidFill>
                  <a:srgbClr val="449864"/>
                </a:solidFill>
                <a:latin typeface="Montserrat Semi-Bold"/>
              </a:rPr>
              <a:t>PPTPN,PVH,PNS </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596313" y="72509"/>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484111"/>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854947" y="0"/>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3A3632"/>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Freeform 9" id="9"/>
          <p:cNvSpPr/>
          <p:nvPr/>
        </p:nvSpPr>
        <p:spPr>
          <a:xfrm flipH="false" flipV="false" rot="0">
            <a:off x="1406403" y="2799828"/>
            <a:ext cx="12189910" cy="4687344"/>
          </a:xfrm>
          <a:custGeom>
            <a:avLst/>
            <a:gdLst/>
            <a:ahLst/>
            <a:cxnLst/>
            <a:rect r="r" b="b" t="t" l="l"/>
            <a:pathLst>
              <a:path h="4687344" w="12189910">
                <a:moveTo>
                  <a:pt x="0" y="0"/>
                </a:moveTo>
                <a:lnTo>
                  <a:pt x="12189910" y="0"/>
                </a:lnTo>
                <a:lnTo>
                  <a:pt x="12189910" y="4687344"/>
                </a:lnTo>
                <a:lnTo>
                  <a:pt x="0" y="4687344"/>
                </a:lnTo>
                <a:lnTo>
                  <a:pt x="0" y="0"/>
                </a:lnTo>
                <a:close/>
              </a:path>
            </a:pathLst>
          </a:custGeom>
          <a:blipFill>
            <a:blip r:embed="rId5"/>
            <a:stretch>
              <a:fillRect l="0" t="0" r="0" b="0"/>
            </a:stretch>
          </a:blipFill>
        </p:spPr>
      </p:sp>
      <p:sp>
        <p:nvSpPr>
          <p:cNvPr name="TextBox 10" id="10"/>
          <p:cNvSpPr txBox="true"/>
          <p:nvPr/>
        </p:nvSpPr>
        <p:spPr>
          <a:xfrm rot="0">
            <a:off x="3815911" y="1372570"/>
            <a:ext cx="7186377" cy="920750"/>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3A3632"/>
                </a:solidFill>
                <a:latin typeface="Now Bold"/>
              </a:rPr>
              <a:t>GROUP</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3596313" y="72509"/>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Freeform 4" id="4"/>
          <p:cNvSpPr/>
          <p:nvPr/>
        </p:nvSpPr>
        <p:spPr>
          <a:xfrm flipH="false" flipV="false" rot="0">
            <a:off x="17259300" y="8484111"/>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854947" y="0"/>
            <a:ext cx="2293320" cy="2293320"/>
          </a:xfrm>
          <a:custGeom>
            <a:avLst/>
            <a:gdLst/>
            <a:ahLst/>
            <a:cxnLst/>
            <a:rect r="r" b="b" t="t" l="l"/>
            <a:pathLst>
              <a:path h="2293320" w="2293320">
                <a:moveTo>
                  <a:pt x="0" y="0"/>
                </a:moveTo>
                <a:lnTo>
                  <a:pt x="2293320" y="0"/>
                </a:lnTo>
                <a:lnTo>
                  <a:pt x="2293320" y="2293320"/>
                </a:lnTo>
                <a:lnTo>
                  <a:pt x="0" y="22933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543050" y="-54747"/>
            <a:ext cx="2760734" cy="10341747"/>
            <a:chOff x="0" y="0"/>
            <a:chExt cx="727107" cy="2723752"/>
          </a:xfrm>
        </p:grpSpPr>
        <p:sp>
          <p:nvSpPr>
            <p:cNvPr name="Freeform 7" id="7"/>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3A3632"/>
            </a:solidFill>
          </p:spPr>
        </p:sp>
        <p:sp>
          <p:nvSpPr>
            <p:cNvPr name="TextBox 8" id="8"/>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graphicFrame>
        <p:nvGraphicFramePr>
          <p:cNvPr name="Table 9" id="9"/>
          <p:cNvGraphicFramePr>
            <a:graphicFrameLocks noGrp="true"/>
          </p:cNvGraphicFramePr>
          <p:nvPr/>
        </p:nvGraphicFramePr>
        <p:xfrm>
          <a:off x="1517162" y="2579652"/>
          <a:ext cx="11783876" cy="5657850"/>
        </p:xfrm>
        <a:graphic>
          <a:graphicData uri="http://schemas.openxmlformats.org/drawingml/2006/table">
            <a:tbl>
              <a:tblPr/>
              <a:tblGrid>
                <a:gridCol w="2060784"/>
                <a:gridCol w="4081734"/>
                <a:gridCol w="2820679"/>
                <a:gridCol w="2820679"/>
              </a:tblGrid>
              <a:tr h="1560456">
                <a:tc>
                  <a:txBody>
                    <a:bodyPr anchor="t" rtlCol="false"/>
                    <a:lstStyle/>
                    <a:p>
                      <a:pPr algn="ctr">
                        <a:lnSpc>
                          <a:spcPts val="4200"/>
                        </a:lnSpc>
                        <a:defRPr/>
                      </a:pPr>
                      <a:r>
                        <a:rPr lang="en-US" sz="3000">
                          <a:solidFill>
                            <a:srgbClr val="000000"/>
                          </a:solidFill>
                          <a:latin typeface="Montserrat Bold"/>
                        </a:rPr>
                        <a:t>Dạng số</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Bold"/>
                        </a:rPr>
                        <a:t>Dạng chuỗi dài</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Bold"/>
                        </a:rPr>
                        <a:t>Dạng chuỗi ngắn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Bold"/>
                        </a:rPr>
                        <a:t>Group cha</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4348">
                <a:tc>
                  <a:txBody>
                    <a:bodyPr anchor="t" rtlCol="false"/>
                    <a:lstStyle/>
                    <a:p>
                      <a:pPr algn="ctr">
                        <a:lnSpc>
                          <a:spcPts val="4200"/>
                        </a:lnSpc>
                        <a:defRPr/>
                      </a:pPr>
                      <a:r>
                        <a:rPr lang="en-US" sz="3000">
                          <a:solidFill>
                            <a:srgbClr val="000000"/>
                          </a:solidFill>
                          <a:latin typeface="Montserrat Semi-Bold"/>
                        </a:rPr>
                        <a:t>1000 </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ontserrat Semi-Bold"/>
                        </a:rPr>
                        <a:t>TongCongTy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TCT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4348">
                <a:tc>
                  <a:txBody>
                    <a:bodyPr anchor="t" rtlCol="false"/>
                    <a:lstStyle/>
                    <a:p>
                      <a:pPr algn="ctr">
                        <a:lnSpc>
                          <a:spcPts val="4200"/>
                        </a:lnSpc>
                        <a:defRPr/>
                      </a:pPr>
                      <a:r>
                        <a:rPr lang="en-US" sz="3000">
                          <a:solidFill>
                            <a:srgbClr val="000000"/>
                          </a:solidFill>
                          <a:latin typeface="Montserrat Semi-Bold"/>
                        </a:rPr>
                        <a:t>1010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ontserrat Semi-Bold"/>
                        </a:rPr>
                        <a:t>MienBac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MB</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TCT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4348">
                <a:tc>
                  <a:txBody>
                    <a:bodyPr anchor="t" rtlCol="false"/>
                    <a:lstStyle/>
                    <a:p>
                      <a:pPr algn="ctr">
                        <a:lnSpc>
                          <a:spcPts val="4200"/>
                        </a:lnSpc>
                        <a:defRPr/>
                      </a:pPr>
                      <a:r>
                        <a:rPr lang="en-US" sz="3000">
                          <a:solidFill>
                            <a:srgbClr val="000000"/>
                          </a:solidFill>
                          <a:latin typeface="Montserrat Semi-Bold"/>
                        </a:rPr>
                        <a:t>1020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ontserrat Semi-Bold"/>
                        </a:rPr>
                        <a:t>MienTrung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MT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TCT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024348">
                <a:tc>
                  <a:txBody>
                    <a:bodyPr anchor="t" rtlCol="false"/>
                    <a:lstStyle/>
                    <a:p>
                      <a:pPr algn="ctr">
                        <a:lnSpc>
                          <a:spcPts val="4200"/>
                        </a:lnSpc>
                        <a:defRPr/>
                      </a:pPr>
                      <a:r>
                        <a:rPr lang="en-US" sz="3000">
                          <a:solidFill>
                            <a:srgbClr val="000000"/>
                          </a:solidFill>
                          <a:latin typeface="Montserrat Semi-Bold"/>
                        </a:rPr>
                        <a:t>1030</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200"/>
                        </a:lnSpc>
                        <a:defRPr/>
                      </a:pPr>
                      <a:r>
                        <a:rPr lang="en-US" sz="3000">
                          <a:solidFill>
                            <a:srgbClr val="000000"/>
                          </a:solidFill>
                          <a:latin typeface="Montserrat Semi-Bold"/>
                        </a:rPr>
                        <a:t>MienNam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MN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4200"/>
                        </a:lnSpc>
                        <a:defRPr/>
                      </a:pPr>
                      <a:r>
                        <a:rPr lang="en-US" sz="3000">
                          <a:solidFill>
                            <a:srgbClr val="000000"/>
                          </a:solidFill>
                          <a:latin typeface="Montserrat Semi-Bold"/>
                        </a:rPr>
                        <a:t>TCT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3815911" y="1372570"/>
            <a:ext cx="7186377" cy="920750"/>
          </a:xfrm>
          <a:prstGeom prst="rect">
            <a:avLst/>
          </a:prstGeom>
        </p:spPr>
        <p:txBody>
          <a:bodyPr anchor="t" rtlCol="false" tIns="0" lIns="0" bIns="0" rIns="0">
            <a:spAutoFit/>
          </a:bodyPr>
          <a:lstStyle/>
          <a:p>
            <a:pPr algn="ctr" marL="0" indent="0" lvl="0">
              <a:lnSpc>
                <a:spcPts val="7200"/>
              </a:lnSpc>
              <a:spcBef>
                <a:spcPct val="0"/>
              </a:spcBef>
            </a:pPr>
            <a:r>
              <a:rPr lang="en-US" sz="6000">
                <a:solidFill>
                  <a:srgbClr val="3A3632"/>
                </a:solidFill>
                <a:latin typeface="Now Bold"/>
              </a:rPr>
              <a:t>GROUP</a:t>
            </a:r>
          </a:p>
        </p:txBody>
      </p:sp>
      <p:sp>
        <p:nvSpPr>
          <p:cNvPr name="TextBox 11" id="11"/>
          <p:cNvSpPr txBox="true"/>
          <p:nvPr/>
        </p:nvSpPr>
        <p:spPr>
          <a:xfrm rot="0">
            <a:off x="4206384" y="8815580"/>
            <a:ext cx="7648564" cy="569976"/>
          </a:xfrm>
          <a:prstGeom prst="rect">
            <a:avLst/>
          </a:prstGeom>
        </p:spPr>
        <p:txBody>
          <a:bodyPr anchor="t" rtlCol="false" tIns="0" lIns="0" bIns="0" rIns="0">
            <a:spAutoFit/>
          </a:bodyPr>
          <a:lstStyle/>
          <a:p>
            <a:pPr algn="ctr">
              <a:lnSpc>
                <a:spcPts val="4692"/>
              </a:lnSpc>
              <a:spcBef>
                <a:spcPct val="0"/>
              </a:spcBef>
            </a:pPr>
            <a:r>
              <a:rPr lang="en-US" sz="3400">
                <a:solidFill>
                  <a:srgbClr val="000000"/>
                </a:solidFill>
                <a:latin typeface="Montserrat Bold"/>
              </a:rPr>
              <a:t>Ví dụ:</a:t>
            </a:r>
            <a:r>
              <a:rPr lang="en-US" sz="3400">
                <a:solidFill>
                  <a:srgbClr val="EC508E"/>
                </a:solidFill>
                <a:latin typeface="Montserrat Semi-Bold"/>
              </a:rPr>
              <a:t> S</a:t>
            </a:r>
            <a:r>
              <a:rPr lang="en-US" sz="3400">
                <a:solidFill>
                  <a:srgbClr val="000000"/>
                </a:solidFill>
                <a:latin typeface="Montserrat Semi-Bold"/>
              </a:rPr>
              <a:t>:</a:t>
            </a:r>
            <a:r>
              <a:rPr lang="en-US" sz="3400">
                <a:solidFill>
                  <a:srgbClr val="449864"/>
                </a:solidFill>
                <a:latin typeface="Montserrat Semi-Bold"/>
              </a:rPr>
              <a:t>PVH</a:t>
            </a:r>
            <a:r>
              <a:rPr lang="en-US" sz="3400">
                <a:solidFill>
                  <a:srgbClr val="000000"/>
                </a:solidFill>
                <a:latin typeface="Montserrat Semi-Bold"/>
              </a:rPr>
              <a:t>:</a:t>
            </a:r>
            <a:r>
              <a:rPr lang="en-US" sz="3400">
                <a:solidFill>
                  <a:srgbClr val="17469A"/>
                </a:solidFill>
                <a:latin typeface="Montserrat Semi-Bold"/>
              </a:rPr>
              <a:t>TCT, MB</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AF5F3"/>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4462660" y="4137346"/>
            <a:ext cx="7650679" cy="7650679"/>
            <a:chOff x="0" y="0"/>
            <a:chExt cx="3331210" cy="3331210"/>
          </a:xfrm>
        </p:grpSpPr>
        <p:sp>
          <p:nvSpPr>
            <p:cNvPr name="Freeform 3" id="3"/>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2"/>
              <a:stretch>
                <a:fillRect l="-25000" t="0" r="-25000" b="0"/>
              </a:stretch>
            </a:blipFill>
          </p:spPr>
        </p:sp>
      </p:grpSp>
      <p:sp>
        <p:nvSpPr>
          <p:cNvPr name="Freeform 4" id="4"/>
          <p:cNvSpPr/>
          <p:nvPr/>
        </p:nvSpPr>
        <p:spPr>
          <a:xfrm flipH="false" flipV="false" rot="0">
            <a:off x="-1207852" y="-586963"/>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683520" y="-719188"/>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graphicFrame>
        <p:nvGraphicFramePr>
          <p:cNvPr name="Table 6" id="6"/>
          <p:cNvGraphicFramePr>
            <a:graphicFrameLocks noGrp="true"/>
          </p:cNvGraphicFramePr>
          <p:nvPr/>
        </p:nvGraphicFramePr>
        <p:xfrm>
          <a:off x="4067710" y="1218985"/>
          <a:ext cx="12337627" cy="6743700"/>
        </p:xfrm>
        <a:graphic>
          <a:graphicData uri="http://schemas.openxmlformats.org/drawingml/2006/table">
            <a:tbl>
              <a:tblPr/>
              <a:tblGrid>
                <a:gridCol w="1390131"/>
                <a:gridCol w="1948269"/>
                <a:gridCol w="2180153"/>
                <a:gridCol w="1602087"/>
                <a:gridCol w="2096474"/>
                <a:gridCol w="3120514"/>
              </a:tblGrid>
              <a:tr h="1348740">
                <a:tc>
                  <a:txBody>
                    <a:bodyPr anchor="t" rtlCol="false"/>
                    <a:lstStyle/>
                    <a:p>
                      <a:pPr algn="ctr">
                        <a:lnSpc>
                          <a:spcPts val="3499"/>
                        </a:lnSpc>
                        <a:defRPr/>
                      </a:pPr>
                      <a:r>
                        <a:rPr lang="en-US" sz="2499">
                          <a:solidFill>
                            <a:srgbClr val="000000"/>
                          </a:solidFill>
                          <a:latin typeface="Montserrat Bold"/>
                        </a:rPr>
                        <a:t>Mã NV</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Montserrat Bold"/>
                        </a:rPr>
                        <a:t>Họ và tên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Montserrat Bold"/>
                        </a:rPr>
                        <a:t>Chức vụ</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Montserrat Bold"/>
                        </a:rPr>
                        <a:t>Chi nhánh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Montserrat Bold"/>
                        </a:rPr>
                        <a:t>Phòng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ctr">
                        <a:lnSpc>
                          <a:spcPts val="3499"/>
                        </a:lnSpc>
                        <a:defRPr/>
                      </a:pPr>
                      <a:r>
                        <a:rPr lang="en-US" sz="2499">
                          <a:solidFill>
                            <a:srgbClr val="000000"/>
                          </a:solidFill>
                          <a:latin typeface="Montserrat Bold"/>
                        </a:rPr>
                        <a:t>Label</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48740">
                <a:tc>
                  <a:txBody>
                    <a:bodyPr anchor="t" rtlCol="false"/>
                    <a:lstStyle/>
                    <a:p>
                      <a:pPr algn="l">
                        <a:lnSpc>
                          <a:spcPts val="3499"/>
                        </a:lnSpc>
                        <a:defRPr/>
                      </a:pPr>
                      <a:r>
                        <a:rPr lang="en-US" sz="2499">
                          <a:solidFill>
                            <a:srgbClr val="000000"/>
                          </a:solidFill>
                          <a:latin typeface="Montserrat Medium"/>
                        </a:rPr>
                        <a:t>NV01</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Montserrat Medium"/>
                        </a:rPr>
                        <a:t>Nguyễn Văn An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Montserrat Medium"/>
                        </a:rPr>
                        <a:t>Tổng giám đốc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000000"/>
                          </a:solidFill>
                          <a:latin typeface="Montserrat Medium"/>
                        </a:rPr>
                        <a:t>HS:PVH,PNS:TCT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48740">
                <a:tc>
                  <a:txBody>
                    <a:bodyPr anchor="t" rtlCol="false"/>
                    <a:lstStyle/>
                    <a:p>
                      <a:pPr algn="l">
                        <a:lnSpc>
                          <a:spcPts val="3499"/>
                        </a:lnSpc>
                        <a:defRPr/>
                      </a:pPr>
                      <a:r>
                        <a:rPr lang="en-US" sz="2499">
                          <a:solidFill>
                            <a:srgbClr val="3779E3"/>
                          </a:solidFill>
                          <a:latin typeface="Montserrat Medium"/>
                        </a:rPr>
                        <a:t>NV02</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Lê Văn Bình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Giám đốc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Miền Bắc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Phòng Nhân sự</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HS:PVH,PNS:MB</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48740">
                <a:tc>
                  <a:txBody>
                    <a:bodyPr anchor="t" rtlCol="false"/>
                    <a:lstStyle/>
                    <a:p>
                      <a:pPr algn="l">
                        <a:lnSpc>
                          <a:spcPts val="3499"/>
                        </a:lnSpc>
                        <a:defRPr/>
                      </a:pPr>
                      <a:r>
                        <a:rPr lang="en-US" sz="2499">
                          <a:solidFill>
                            <a:srgbClr val="3779E3"/>
                          </a:solidFill>
                          <a:latin typeface="Montserrat Medium"/>
                        </a:rPr>
                        <a:t>NV03</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Hoàng Thị Hồng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Nhân viên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Miền Bắc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Phòng Nhân sự</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C:PNS:MB</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348740">
                <a:tc>
                  <a:txBody>
                    <a:bodyPr anchor="t" rtlCol="false"/>
                    <a:lstStyle/>
                    <a:p>
                      <a:pPr algn="l">
                        <a:lnSpc>
                          <a:spcPts val="3499"/>
                        </a:lnSpc>
                        <a:defRPr/>
                      </a:pPr>
                      <a:r>
                        <a:rPr lang="en-US" sz="2499">
                          <a:solidFill>
                            <a:srgbClr val="3779E3"/>
                          </a:solidFill>
                          <a:latin typeface="Montserrat Medium"/>
                        </a:rPr>
                        <a:t>NV04</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Cao Thị Trúc</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Nhân viên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Miền Nam</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Phòng Vân hành</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3499"/>
                        </a:lnSpc>
                        <a:defRPr/>
                      </a:pPr>
                      <a:r>
                        <a:rPr lang="en-US" sz="2499">
                          <a:solidFill>
                            <a:srgbClr val="3779E3"/>
                          </a:solidFill>
                          <a:latin typeface="Montserrat Medium"/>
                        </a:rPr>
                        <a:t>C:PVH:MN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7" id="7"/>
          <p:cNvSpPr/>
          <p:nvPr/>
        </p:nvSpPr>
        <p:spPr>
          <a:xfrm flipH="false" flipV="false" rot="0">
            <a:off x="1554243" y="3550906"/>
            <a:ext cx="908981" cy="1172879"/>
          </a:xfrm>
          <a:custGeom>
            <a:avLst/>
            <a:gdLst/>
            <a:ahLst/>
            <a:cxnLst/>
            <a:rect r="r" b="b" t="t" l="l"/>
            <a:pathLst>
              <a:path h="1172879" w="908981">
                <a:moveTo>
                  <a:pt x="0" y="0"/>
                </a:moveTo>
                <a:lnTo>
                  <a:pt x="908981" y="0"/>
                </a:lnTo>
                <a:lnTo>
                  <a:pt x="908981" y="1172879"/>
                </a:lnTo>
                <a:lnTo>
                  <a:pt x="0" y="11728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2769151" y="4137346"/>
            <a:ext cx="1184259" cy="561043"/>
          </a:xfrm>
          <a:custGeom>
            <a:avLst/>
            <a:gdLst/>
            <a:ahLst/>
            <a:cxnLst/>
            <a:rect r="r" b="b" t="t" l="l"/>
            <a:pathLst>
              <a:path h="561043" w="1184259">
                <a:moveTo>
                  <a:pt x="0" y="0"/>
                </a:moveTo>
                <a:lnTo>
                  <a:pt x="1184259" y="0"/>
                </a:lnTo>
                <a:lnTo>
                  <a:pt x="1184259" y="561042"/>
                </a:lnTo>
                <a:lnTo>
                  <a:pt x="0" y="56104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7883563" y="8503920"/>
            <a:ext cx="2520873" cy="754380"/>
          </a:xfrm>
          <a:prstGeom prst="rect">
            <a:avLst/>
          </a:prstGeom>
        </p:spPr>
        <p:txBody>
          <a:bodyPr anchor="t" rtlCol="false" tIns="0" lIns="0" bIns="0" rIns="0">
            <a:spAutoFit/>
          </a:bodyPr>
          <a:lstStyle/>
          <a:p>
            <a:pPr algn="ctr">
              <a:lnSpc>
                <a:spcPts val="6209"/>
              </a:lnSpc>
              <a:spcBef>
                <a:spcPct val="0"/>
              </a:spcBef>
            </a:pPr>
            <a:r>
              <a:rPr lang="en-US" sz="4500">
                <a:solidFill>
                  <a:srgbClr val="000000"/>
                </a:solidFill>
                <a:latin typeface="Montserrat Bold"/>
              </a:rPr>
              <a:t>Ví dụ</a:t>
            </a:r>
          </a:p>
        </p:txBody>
      </p:sp>
      <p:sp>
        <p:nvSpPr>
          <p:cNvPr name="TextBox 10" id="10"/>
          <p:cNvSpPr txBox="true"/>
          <p:nvPr/>
        </p:nvSpPr>
        <p:spPr>
          <a:xfrm rot="0">
            <a:off x="498524" y="5086350"/>
            <a:ext cx="3020417" cy="1018193"/>
          </a:xfrm>
          <a:prstGeom prst="rect">
            <a:avLst/>
          </a:prstGeom>
        </p:spPr>
        <p:txBody>
          <a:bodyPr anchor="t" rtlCol="false" tIns="0" lIns="0" bIns="0" rIns="0">
            <a:spAutoFit/>
          </a:bodyPr>
          <a:lstStyle/>
          <a:p>
            <a:pPr algn="ctr">
              <a:lnSpc>
                <a:spcPts val="4222"/>
              </a:lnSpc>
            </a:pPr>
            <a:r>
              <a:rPr lang="en-US" sz="3059">
                <a:solidFill>
                  <a:srgbClr val="000000"/>
                </a:solidFill>
                <a:latin typeface="Montserrat Bold"/>
              </a:rPr>
              <a:t>User</a:t>
            </a:r>
          </a:p>
          <a:p>
            <a:pPr algn="ctr">
              <a:lnSpc>
                <a:spcPts val="3946"/>
              </a:lnSpc>
              <a:spcBef>
                <a:spcPct val="0"/>
              </a:spcBef>
            </a:pPr>
            <a:r>
              <a:rPr lang="en-US" sz="2859">
                <a:solidFill>
                  <a:srgbClr val="3779E3"/>
                </a:solidFill>
                <a:latin typeface="Montserrat Semi-Bold"/>
              </a:rPr>
              <a:t>HS:PVH,PNS:MB</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129445"/>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E644A"/>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0" t="-46314" r="0" b="0"/>
              </a:stretch>
            </a:blipFill>
          </p:spPr>
        </p:sp>
      </p:grpSp>
      <p:sp>
        <p:nvSpPr>
          <p:cNvPr name="Freeform 5" id="5"/>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150977" y="6700834"/>
            <a:ext cx="6216645" cy="5501731"/>
          </a:xfrm>
          <a:custGeom>
            <a:avLst/>
            <a:gdLst/>
            <a:ahLst/>
            <a:cxnLst/>
            <a:rect r="r" b="b" t="t" l="l"/>
            <a:pathLst>
              <a:path h="5501731" w="6216645">
                <a:moveTo>
                  <a:pt x="0" y="0"/>
                </a:moveTo>
                <a:lnTo>
                  <a:pt x="6216646" y="0"/>
                </a:lnTo>
                <a:lnTo>
                  <a:pt x="6216646" y="5501731"/>
                </a:lnTo>
                <a:lnTo>
                  <a:pt x="0" y="5501731"/>
                </a:lnTo>
                <a:lnTo>
                  <a:pt x="0" y="0"/>
                </a:lnTo>
                <a:close/>
              </a:path>
            </a:pathLst>
          </a:custGeom>
          <a:blipFill>
            <a:blip r:embed="rId5">
              <a:alphaModFix amt="28000"/>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1441977" y="-286927"/>
            <a:ext cx="4941354" cy="4114800"/>
          </a:xfrm>
          <a:custGeom>
            <a:avLst/>
            <a:gdLst/>
            <a:ahLst/>
            <a:cxnLst/>
            <a:rect r="r" b="b" t="t" l="l"/>
            <a:pathLst>
              <a:path h="4114800" w="4941354">
                <a:moveTo>
                  <a:pt x="4941354" y="4114800"/>
                </a:moveTo>
                <a:lnTo>
                  <a:pt x="0" y="4114800"/>
                </a:lnTo>
                <a:lnTo>
                  <a:pt x="0" y="0"/>
                </a:lnTo>
                <a:lnTo>
                  <a:pt x="4941354" y="0"/>
                </a:lnTo>
                <a:lnTo>
                  <a:pt x="4941354" y="411480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5437089" y="3314804"/>
            <a:ext cx="10204838" cy="2305050"/>
          </a:xfrm>
          <a:prstGeom prst="rect">
            <a:avLst/>
          </a:prstGeom>
        </p:spPr>
        <p:txBody>
          <a:bodyPr anchor="t" rtlCol="false" tIns="0" lIns="0" bIns="0" rIns="0">
            <a:spAutoFit/>
          </a:bodyPr>
          <a:lstStyle/>
          <a:p>
            <a:pPr algn="r">
              <a:lnSpc>
                <a:spcPts val="6084"/>
              </a:lnSpc>
            </a:pPr>
            <a:r>
              <a:rPr lang="en-US" sz="5070">
                <a:solidFill>
                  <a:srgbClr val="24211D"/>
                </a:solidFill>
                <a:latin typeface="Montserrat Bold"/>
              </a:rPr>
              <a:t>MÃ HÓA DỮ LIỆU DẠNG THÔ </a:t>
            </a:r>
          </a:p>
          <a:p>
            <a:pPr algn="r" marL="0" indent="0" lvl="0">
              <a:lnSpc>
                <a:spcPts val="6084"/>
              </a:lnSpc>
              <a:spcBef>
                <a:spcPct val="0"/>
              </a:spcBef>
            </a:pPr>
            <a:r>
              <a:rPr lang="en-US" sz="5070">
                <a:solidFill>
                  <a:srgbClr val="24211D"/>
                </a:solidFill>
                <a:latin typeface="Montserrat Bold"/>
              </a:rPr>
              <a:t>TRANSPARENT DATA ENCRYPTION</a:t>
            </a:r>
          </a:p>
        </p:txBody>
      </p:sp>
      <p:sp>
        <p:nvSpPr>
          <p:cNvPr name="TextBox 10" id="10"/>
          <p:cNvSpPr txBox="true"/>
          <p:nvPr/>
        </p:nvSpPr>
        <p:spPr>
          <a:xfrm rot="0">
            <a:off x="8734502" y="5915002"/>
            <a:ext cx="6907425" cy="1585931"/>
          </a:xfrm>
          <a:prstGeom prst="rect">
            <a:avLst/>
          </a:prstGeom>
        </p:spPr>
        <p:txBody>
          <a:bodyPr anchor="t" rtlCol="false" tIns="0" lIns="0" bIns="0" rIns="0">
            <a:spAutoFit/>
          </a:bodyPr>
          <a:lstStyle/>
          <a:p>
            <a:pPr algn="r">
              <a:lnSpc>
                <a:spcPts val="3161"/>
              </a:lnSpc>
            </a:pPr>
            <a:r>
              <a:rPr lang="en-US" sz="2290" spc="224">
                <a:solidFill>
                  <a:srgbClr val="24211D"/>
                </a:solidFill>
                <a:latin typeface="Montserrat Italics"/>
              </a:rPr>
              <a:t>Một tính năng của thành phần Advanced Security.</a:t>
            </a:r>
          </a:p>
          <a:p>
            <a:pPr algn="r">
              <a:lnSpc>
                <a:spcPts val="3161"/>
              </a:lnSpc>
            </a:pPr>
            <a:r>
              <a:rPr lang="en-US" sz="2290" spc="224">
                <a:solidFill>
                  <a:srgbClr val="24211D"/>
                </a:solidFill>
                <a:latin typeface="Montserrat Italics"/>
              </a:rPr>
              <a:t>Mã hóa dữ liệu, kể cả dữ liệu ở tệp tin thô, không chỉ là dữ liệu trên hệ thống</a:t>
            </a:r>
          </a:p>
        </p:txBody>
      </p:sp>
      <p:sp>
        <p:nvSpPr>
          <p:cNvPr name="TextBox 11" id="11"/>
          <p:cNvSpPr txBox="true"/>
          <p:nvPr/>
        </p:nvSpPr>
        <p:spPr>
          <a:xfrm rot="0">
            <a:off x="5437089" y="7753001"/>
            <a:ext cx="10204838" cy="333375"/>
          </a:xfrm>
          <a:prstGeom prst="rect">
            <a:avLst/>
          </a:prstGeom>
        </p:spPr>
        <p:txBody>
          <a:bodyPr anchor="t" rtlCol="false" tIns="0" lIns="0" bIns="0" rIns="0">
            <a:spAutoFit/>
          </a:bodyPr>
          <a:lstStyle/>
          <a:p>
            <a:pPr algn="r" marL="0" indent="0" lvl="0">
              <a:lnSpc>
                <a:spcPts val="2639"/>
              </a:lnSpc>
              <a:spcBef>
                <a:spcPct val="0"/>
              </a:spcBef>
            </a:pPr>
            <a:r>
              <a:rPr lang="en-US" sz="2199">
                <a:solidFill>
                  <a:srgbClr val="24211D"/>
                </a:solidFill>
                <a:latin typeface="Montserrat Bold"/>
              </a:rPr>
              <a:t>TRÌNH BÀY: HOÀNG VŨ</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6738608" y="1028700"/>
            <a:ext cx="10520692" cy="3821025"/>
          </a:xfrm>
          <a:custGeom>
            <a:avLst/>
            <a:gdLst/>
            <a:ahLst/>
            <a:cxnLst/>
            <a:rect r="r" b="b" t="t" l="l"/>
            <a:pathLst>
              <a:path h="3821025" w="10520692">
                <a:moveTo>
                  <a:pt x="0" y="0"/>
                </a:moveTo>
                <a:lnTo>
                  <a:pt x="10520692" y="0"/>
                </a:lnTo>
                <a:lnTo>
                  <a:pt x="10520692" y="3821025"/>
                </a:lnTo>
                <a:lnTo>
                  <a:pt x="0" y="3821025"/>
                </a:lnTo>
                <a:lnTo>
                  <a:pt x="0" y="0"/>
                </a:lnTo>
                <a:close/>
              </a:path>
            </a:pathLst>
          </a:custGeom>
          <a:blipFill>
            <a:blip r:embed="rId2"/>
            <a:stretch>
              <a:fillRect l="0" t="0" r="0" b="0"/>
            </a:stretch>
          </a:blipFill>
        </p:spPr>
      </p:sp>
      <p:sp>
        <p:nvSpPr>
          <p:cNvPr name="Freeform 3" id="3"/>
          <p:cNvSpPr/>
          <p:nvPr/>
        </p:nvSpPr>
        <p:spPr>
          <a:xfrm flipH="false" flipV="false" rot="0">
            <a:off x="10771865" y="4512394"/>
            <a:ext cx="6496960" cy="4745906"/>
          </a:xfrm>
          <a:custGeom>
            <a:avLst/>
            <a:gdLst/>
            <a:ahLst/>
            <a:cxnLst/>
            <a:rect r="r" b="b" t="t" l="l"/>
            <a:pathLst>
              <a:path h="4745906" w="6496960">
                <a:moveTo>
                  <a:pt x="0" y="0"/>
                </a:moveTo>
                <a:lnTo>
                  <a:pt x="6496960" y="0"/>
                </a:lnTo>
                <a:lnTo>
                  <a:pt x="6496960" y="4745906"/>
                </a:lnTo>
                <a:lnTo>
                  <a:pt x="0" y="4745906"/>
                </a:lnTo>
                <a:lnTo>
                  <a:pt x="0" y="0"/>
                </a:lnTo>
                <a:close/>
              </a:path>
            </a:pathLst>
          </a:custGeom>
          <a:blipFill>
            <a:blip r:embed="rId3"/>
            <a:stretch>
              <a:fillRect l="0" t="-2798" r="0" b="0"/>
            </a:stretch>
          </a:blipFill>
        </p:spPr>
      </p:sp>
      <p:sp>
        <p:nvSpPr>
          <p:cNvPr name="Freeform 4" id="4"/>
          <p:cNvSpPr/>
          <p:nvPr/>
        </p:nvSpPr>
        <p:spPr>
          <a:xfrm flipH="false" flipV="false" rot="0">
            <a:off x="-521685" y="6625156"/>
            <a:ext cx="4719911" cy="5266288"/>
          </a:xfrm>
          <a:custGeom>
            <a:avLst/>
            <a:gdLst/>
            <a:ahLst/>
            <a:cxnLst/>
            <a:rect r="r" b="b" t="t" l="l"/>
            <a:pathLst>
              <a:path h="5266288" w="4719911">
                <a:moveTo>
                  <a:pt x="0" y="0"/>
                </a:moveTo>
                <a:lnTo>
                  <a:pt x="4719911" y="0"/>
                </a:lnTo>
                <a:lnTo>
                  <a:pt x="4719911" y="5266288"/>
                </a:lnTo>
                <a:lnTo>
                  <a:pt x="0" y="5266288"/>
                </a:lnTo>
                <a:lnTo>
                  <a:pt x="0" y="0"/>
                </a:lnTo>
                <a:close/>
              </a:path>
            </a:pathLst>
          </a:custGeom>
          <a:blipFill>
            <a:blip r:embed="rId4">
              <a:alphaModFix amt="8999"/>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446048" y="2582025"/>
            <a:ext cx="4067319" cy="723900"/>
          </a:xfrm>
          <a:prstGeom prst="rect">
            <a:avLst/>
          </a:prstGeom>
        </p:spPr>
        <p:txBody>
          <a:bodyPr anchor="t" rtlCol="false" tIns="0" lIns="0" bIns="0" rIns="0">
            <a:spAutoFit/>
          </a:bodyPr>
          <a:lstStyle/>
          <a:p>
            <a:pPr algn="l" marL="0" indent="0" lvl="0">
              <a:lnSpc>
                <a:spcPts val="5842"/>
              </a:lnSpc>
              <a:spcBef>
                <a:spcPct val="0"/>
              </a:spcBef>
            </a:pPr>
            <a:r>
              <a:rPr lang="en-US" sz="4868">
                <a:solidFill>
                  <a:srgbClr val="3A3632"/>
                </a:solidFill>
                <a:latin typeface="Montserrat Bold"/>
              </a:rPr>
              <a:t>TỔNG QUAN</a:t>
            </a:r>
          </a:p>
        </p:txBody>
      </p:sp>
      <p:sp>
        <p:nvSpPr>
          <p:cNvPr name="TextBox 6" id="6"/>
          <p:cNvSpPr txBox="true"/>
          <p:nvPr/>
        </p:nvSpPr>
        <p:spPr>
          <a:xfrm rot="0">
            <a:off x="1028700" y="4725900"/>
            <a:ext cx="8632826" cy="4635627"/>
          </a:xfrm>
          <a:prstGeom prst="rect">
            <a:avLst/>
          </a:prstGeom>
        </p:spPr>
        <p:txBody>
          <a:bodyPr anchor="t" rtlCol="false" tIns="0" lIns="0" bIns="0" rIns="0">
            <a:spAutoFit/>
          </a:bodyPr>
          <a:lstStyle/>
          <a:p>
            <a:pPr algn="l" marL="734059" indent="-367030" lvl="1">
              <a:lnSpc>
                <a:spcPts val="5303"/>
              </a:lnSpc>
              <a:buFont typeface="Arial"/>
              <a:buChar char="•"/>
            </a:pPr>
            <a:r>
              <a:rPr lang="en-US" sz="3399">
                <a:solidFill>
                  <a:srgbClr val="3A3632"/>
                </a:solidFill>
                <a:latin typeface="Montserrat"/>
              </a:rPr>
              <a:t>TDE thực hiện một cách ngầm định</a:t>
            </a:r>
          </a:p>
          <a:p>
            <a:pPr algn="l" marL="734059" indent="-367030" lvl="1">
              <a:lnSpc>
                <a:spcPts val="5303"/>
              </a:lnSpc>
              <a:buFont typeface="Arial"/>
              <a:buChar char="•"/>
            </a:pPr>
            <a:r>
              <a:rPr lang="en-US" sz="3399">
                <a:solidFill>
                  <a:srgbClr val="3A3632"/>
                </a:solidFill>
                <a:latin typeface="Montserrat"/>
              </a:rPr>
              <a:t>Mã hóa cột hoặc toàn bộ tablespaces</a:t>
            </a:r>
          </a:p>
          <a:p>
            <a:pPr algn="l" marL="734059" indent="-367030" lvl="1">
              <a:lnSpc>
                <a:spcPts val="5303"/>
              </a:lnSpc>
              <a:buFont typeface="Arial"/>
              <a:buChar char="•"/>
            </a:pPr>
            <a:r>
              <a:rPr lang="en-US" sz="3399">
                <a:solidFill>
                  <a:srgbClr val="3A3632"/>
                </a:solidFill>
                <a:latin typeface="Montserrat"/>
              </a:rPr>
              <a:t>Cơ chế tích hợp sẵn của Oracle (built-in)</a:t>
            </a:r>
          </a:p>
          <a:p>
            <a:pPr algn="l" marL="734059" indent="-367030" lvl="1">
              <a:lnSpc>
                <a:spcPts val="5303"/>
              </a:lnSpc>
              <a:buFont typeface="Arial"/>
              <a:buChar char="•"/>
            </a:pPr>
            <a:r>
              <a:rPr lang="en-US" sz="3399">
                <a:solidFill>
                  <a:srgbClr val="3A3632"/>
                </a:solidFill>
                <a:latin typeface="Montserrat"/>
              </a:rPr>
              <a:t>Cần quyền quản trị SYSKM</a:t>
            </a:r>
          </a:p>
          <a:p>
            <a:pPr algn="l" marL="734059" indent="-367030" lvl="1">
              <a:lnSpc>
                <a:spcPts val="5303"/>
              </a:lnSpc>
              <a:buFont typeface="Arial"/>
              <a:buChar char="•"/>
            </a:pPr>
            <a:r>
              <a:rPr lang="en-US" sz="3399">
                <a:solidFill>
                  <a:srgbClr val="3A3632"/>
                </a:solidFill>
                <a:latin typeface="Montserrat"/>
              </a:rPr>
              <a:t>Mã hóa dữ liệu “Data at Rest”</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43050" y="-54747"/>
            <a:ext cx="2760734" cy="10341747"/>
            <a:chOff x="0" y="0"/>
            <a:chExt cx="727107" cy="2723752"/>
          </a:xfrm>
        </p:grpSpPr>
        <p:sp>
          <p:nvSpPr>
            <p:cNvPr name="Freeform 5" id="5"/>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3A3632"/>
            </a:solidFill>
          </p:spPr>
        </p:sp>
        <p:sp>
          <p:nvSpPr>
            <p:cNvPr name="TextBox 6" id="6"/>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Freeform 7" id="7"/>
          <p:cNvSpPr/>
          <p:nvPr/>
        </p:nvSpPr>
        <p:spPr>
          <a:xfrm flipH="false" flipV="false" rot="0">
            <a:off x="9850510" y="3185667"/>
            <a:ext cx="8070547" cy="5708817"/>
          </a:xfrm>
          <a:custGeom>
            <a:avLst/>
            <a:gdLst/>
            <a:ahLst/>
            <a:cxnLst/>
            <a:rect r="r" b="b" t="t" l="l"/>
            <a:pathLst>
              <a:path h="5708817" w="8070547">
                <a:moveTo>
                  <a:pt x="0" y="0"/>
                </a:moveTo>
                <a:lnTo>
                  <a:pt x="8070547" y="0"/>
                </a:lnTo>
                <a:lnTo>
                  <a:pt x="8070547" y="5708817"/>
                </a:lnTo>
                <a:lnTo>
                  <a:pt x="0" y="5708817"/>
                </a:lnTo>
                <a:lnTo>
                  <a:pt x="0" y="0"/>
                </a:lnTo>
                <a:close/>
              </a:path>
            </a:pathLst>
          </a:custGeom>
          <a:blipFill>
            <a:blip r:embed="rId4"/>
            <a:stretch>
              <a:fillRect l="0" t="0" r="0" b="0"/>
            </a:stretch>
          </a:blipFill>
        </p:spPr>
      </p:sp>
      <p:sp>
        <p:nvSpPr>
          <p:cNvPr name="TextBox 8" id="8"/>
          <p:cNvSpPr txBox="true"/>
          <p:nvPr/>
        </p:nvSpPr>
        <p:spPr>
          <a:xfrm rot="0">
            <a:off x="1217684" y="1028700"/>
            <a:ext cx="7926316" cy="1524000"/>
          </a:xfrm>
          <a:prstGeom prst="rect">
            <a:avLst/>
          </a:prstGeom>
        </p:spPr>
        <p:txBody>
          <a:bodyPr anchor="t" rtlCol="false" tIns="0" lIns="0" bIns="0" rIns="0">
            <a:spAutoFit/>
          </a:bodyPr>
          <a:lstStyle/>
          <a:p>
            <a:pPr algn="ctr">
              <a:lnSpc>
                <a:spcPts val="6000"/>
              </a:lnSpc>
            </a:pPr>
            <a:r>
              <a:rPr lang="en-US" sz="5000">
                <a:solidFill>
                  <a:srgbClr val="3A3632"/>
                </a:solidFill>
                <a:latin typeface="Montserrat Bold"/>
              </a:rPr>
              <a:t>DATA AT REST? </a:t>
            </a:r>
          </a:p>
          <a:p>
            <a:pPr algn="ctr" marL="0" indent="0" lvl="0">
              <a:lnSpc>
                <a:spcPts val="6000"/>
              </a:lnSpc>
              <a:spcBef>
                <a:spcPct val="0"/>
              </a:spcBef>
            </a:pPr>
            <a:r>
              <a:rPr lang="en-US" sz="5000">
                <a:solidFill>
                  <a:srgbClr val="3A3632"/>
                </a:solidFill>
                <a:latin typeface="Montserrat Bold"/>
              </a:rPr>
              <a:t>DỮ LIỆU THÔ?</a:t>
            </a:r>
          </a:p>
        </p:txBody>
      </p:sp>
      <p:sp>
        <p:nvSpPr>
          <p:cNvPr name="TextBox 9" id="9"/>
          <p:cNvSpPr txBox="true"/>
          <p:nvPr/>
        </p:nvSpPr>
        <p:spPr>
          <a:xfrm rot="0">
            <a:off x="1217684" y="3196301"/>
            <a:ext cx="8632826" cy="5274056"/>
          </a:xfrm>
          <a:prstGeom prst="rect">
            <a:avLst/>
          </a:prstGeom>
        </p:spPr>
        <p:txBody>
          <a:bodyPr anchor="t" rtlCol="false" tIns="0" lIns="0" bIns="0" rIns="0">
            <a:spAutoFit/>
          </a:bodyPr>
          <a:lstStyle/>
          <a:p>
            <a:pPr algn="l" marL="734059" indent="-367030" lvl="1">
              <a:lnSpc>
                <a:spcPts val="6051"/>
              </a:lnSpc>
              <a:buFont typeface="Arial"/>
              <a:buChar char="•"/>
            </a:pPr>
            <a:r>
              <a:rPr lang="en-US" sz="3399">
                <a:solidFill>
                  <a:srgbClr val="3A3632"/>
                </a:solidFill>
                <a:latin typeface="Montserrat"/>
              </a:rPr>
              <a:t>Khi thực hiện thêm dữ liệu, cơ sở dữ liệu sẽ ghi vào bảng</a:t>
            </a:r>
          </a:p>
          <a:p>
            <a:pPr algn="l" marL="734059" indent="-367030" lvl="1">
              <a:lnSpc>
                <a:spcPts val="6051"/>
              </a:lnSpc>
              <a:buFont typeface="Arial"/>
              <a:buChar char="•"/>
            </a:pPr>
            <a:r>
              <a:rPr lang="en-US" sz="3399">
                <a:solidFill>
                  <a:srgbClr val="3A3632"/>
                </a:solidFill>
                <a:latin typeface="Montserrat"/>
              </a:rPr>
              <a:t>Bảng là mức logic, tablespace có thể chứa một hoặc nhiều bảng</a:t>
            </a:r>
          </a:p>
          <a:p>
            <a:pPr algn="l" marL="734059" indent="-367030" lvl="1">
              <a:lnSpc>
                <a:spcPts val="6051"/>
              </a:lnSpc>
              <a:buFont typeface="Arial"/>
              <a:buChar char="•"/>
            </a:pPr>
            <a:r>
              <a:rPr lang="en-US" sz="3399">
                <a:solidFill>
                  <a:srgbClr val="3A3632"/>
                </a:solidFill>
                <a:latin typeface="Montserrat"/>
              </a:rPr>
              <a:t>Tablespace cấu tạo từ nhiều Data File thô (thông tin tổ chức trên băng đĩa)</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43050" y="-54747"/>
            <a:ext cx="2760734" cy="10341747"/>
            <a:chOff x="0" y="0"/>
            <a:chExt cx="727107" cy="2723752"/>
          </a:xfrm>
        </p:grpSpPr>
        <p:sp>
          <p:nvSpPr>
            <p:cNvPr name="Freeform 5" id="5"/>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3A3632"/>
            </a:solidFill>
          </p:spPr>
        </p:sp>
        <p:sp>
          <p:nvSpPr>
            <p:cNvPr name="TextBox 6" id="6"/>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Freeform 7" id="7"/>
          <p:cNvSpPr/>
          <p:nvPr/>
        </p:nvSpPr>
        <p:spPr>
          <a:xfrm flipH="false" flipV="false" rot="0">
            <a:off x="2648967" y="2787007"/>
            <a:ext cx="14368841" cy="5725430"/>
          </a:xfrm>
          <a:custGeom>
            <a:avLst/>
            <a:gdLst/>
            <a:ahLst/>
            <a:cxnLst/>
            <a:rect r="r" b="b" t="t" l="l"/>
            <a:pathLst>
              <a:path h="5725430" w="14368841">
                <a:moveTo>
                  <a:pt x="0" y="0"/>
                </a:moveTo>
                <a:lnTo>
                  <a:pt x="14368841" y="0"/>
                </a:lnTo>
                <a:lnTo>
                  <a:pt x="14368841" y="5725430"/>
                </a:lnTo>
                <a:lnTo>
                  <a:pt x="0" y="5725430"/>
                </a:lnTo>
                <a:lnTo>
                  <a:pt x="0" y="0"/>
                </a:lnTo>
                <a:close/>
              </a:path>
            </a:pathLst>
          </a:custGeom>
          <a:blipFill>
            <a:blip r:embed="rId4"/>
            <a:stretch>
              <a:fillRect l="0" t="0" r="0" b="0"/>
            </a:stretch>
          </a:blipFill>
        </p:spPr>
      </p:sp>
      <p:sp>
        <p:nvSpPr>
          <p:cNvPr name="TextBox 8" id="8"/>
          <p:cNvSpPr txBox="true"/>
          <p:nvPr/>
        </p:nvSpPr>
        <p:spPr>
          <a:xfrm rot="0">
            <a:off x="4225803" y="8326691"/>
            <a:ext cx="11215168" cy="702056"/>
          </a:xfrm>
          <a:prstGeom prst="rect">
            <a:avLst/>
          </a:prstGeom>
        </p:spPr>
        <p:txBody>
          <a:bodyPr anchor="t" rtlCol="false" tIns="0" lIns="0" bIns="0" rIns="0">
            <a:spAutoFit/>
          </a:bodyPr>
          <a:lstStyle/>
          <a:p>
            <a:pPr algn="l">
              <a:lnSpc>
                <a:spcPts val="6051"/>
              </a:lnSpc>
            </a:pPr>
            <a:r>
              <a:rPr lang="en-US" sz="3399">
                <a:solidFill>
                  <a:srgbClr val="3A3632"/>
                </a:solidFill>
                <a:latin typeface="Montserrat Italics"/>
              </a:rPr>
              <a:t>Tra cứu tệp tin lưu trữ tablespace có tên là SALES</a:t>
            </a:r>
          </a:p>
        </p:txBody>
      </p:sp>
      <p:sp>
        <p:nvSpPr>
          <p:cNvPr name="TextBox 9" id="9"/>
          <p:cNvSpPr txBox="true"/>
          <p:nvPr/>
        </p:nvSpPr>
        <p:spPr>
          <a:xfrm rot="0">
            <a:off x="1217684" y="1028700"/>
            <a:ext cx="7926316" cy="1524000"/>
          </a:xfrm>
          <a:prstGeom prst="rect">
            <a:avLst/>
          </a:prstGeom>
        </p:spPr>
        <p:txBody>
          <a:bodyPr anchor="t" rtlCol="false" tIns="0" lIns="0" bIns="0" rIns="0">
            <a:spAutoFit/>
          </a:bodyPr>
          <a:lstStyle/>
          <a:p>
            <a:pPr algn="ctr">
              <a:lnSpc>
                <a:spcPts val="6000"/>
              </a:lnSpc>
            </a:pPr>
            <a:r>
              <a:rPr lang="en-US" sz="5000">
                <a:solidFill>
                  <a:srgbClr val="3A3632"/>
                </a:solidFill>
                <a:latin typeface="Montserrat Bold"/>
              </a:rPr>
              <a:t>DATA AT REST? </a:t>
            </a:r>
          </a:p>
          <a:p>
            <a:pPr algn="ctr" marL="0" indent="0" lvl="0">
              <a:lnSpc>
                <a:spcPts val="6000"/>
              </a:lnSpc>
              <a:spcBef>
                <a:spcPct val="0"/>
              </a:spcBef>
            </a:pPr>
            <a:r>
              <a:rPr lang="en-US" sz="5000">
                <a:solidFill>
                  <a:srgbClr val="3A3632"/>
                </a:solidFill>
                <a:latin typeface="Montserrat Bold"/>
              </a:rPr>
              <a:t>DỮ LIỆU THÔ?</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43050" y="-54747"/>
            <a:ext cx="2760734" cy="10341747"/>
            <a:chOff x="0" y="0"/>
            <a:chExt cx="727107" cy="2723752"/>
          </a:xfrm>
        </p:grpSpPr>
        <p:sp>
          <p:nvSpPr>
            <p:cNvPr name="Freeform 5" id="5"/>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3A3632"/>
            </a:solidFill>
          </p:spPr>
        </p:sp>
        <p:sp>
          <p:nvSpPr>
            <p:cNvPr name="TextBox 6" id="6"/>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Freeform 7" id="7"/>
          <p:cNvSpPr/>
          <p:nvPr/>
        </p:nvSpPr>
        <p:spPr>
          <a:xfrm flipH="false" flipV="false" rot="0">
            <a:off x="3784351" y="2652987"/>
            <a:ext cx="12098072" cy="5864204"/>
          </a:xfrm>
          <a:custGeom>
            <a:avLst/>
            <a:gdLst/>
            <a:ahLst/>
            <a:cxnLst/>
            <a:rect r="r" b="b" t="t" l="l"/>
            <a:pathLst>
              <a:path h="5864204" w="12098072">
                <a:moveTo>
                  <a:pt x="0" y="0"/>
                </a:moveTo>
                <a:lnTo>
                  <a:pt x="12098072" y="0"/>
                </a:lnTo>
                <a:lnTo>
                  <a:pt x="12098072" y="5864204"/>
                </a:lnTo>
                <a:lnTo>
                  <a:pt x="0" y="5864204"/>
                </a:lnTo>
                <a:lnTo>
                  <a:pt x="0" y="0"/>
                </a:lnTo>
                <a:close/>
              </a:path>
            </a:pathLst>
          </a:custGeom>
          <a:blipFill>
            <a:blip r:embed="rId4"/>
            <a:stretch>
              <a:fillRect l="0" t="0" r="0" b="0"/>
            </a:stretch>
          </a:blipFill>
        </p:spPr>
      </p:sp>
      <p:sp>
        <p:nvSpPr>
          <p:cNvPr name="TextBox 8" id="8"/>
          <p:cNvSpPr txBox="true"/>
          <p:nvPr/>
        </p:nvSpPr>
        <p:spPr>
          <a:xfrm rot="0">
            <a:off x="4225803" y="8326691"/>
            <a:ext cx="11215168" cy="1464056"/>
          </a:xfrm>
          <a:prstGeom prst="rect">
            <a:avLst/>
          </a:prstGeom>
        </p:spPr>
        <p:txBody>
          <a:bodyPr anchor="t" rtlCol="false" tIns="0" lIns="0" bIns="0" rIns="0">
            <a:spAutoFit/>
          </a:bodyPr>
          <a:lstStyle/>
          <a:p>
            <a:pPr algn="ctr">
              <a:lnSpc>
                <a:spcPts val="6051"/>
              </a:lnSpc>
            </a:pPr>
            <a:r>
              <a:rPr lang="en-US" sz="3399">
                <a:solidFill>
                  <a:srgbClr val="3A3632"/>
                </a:solidFill>
                <a:latin typeface="Montserrat Italics"/>
              </a:rPr>
              <a:t>Truy vấn thông tin trong cơ sở dữ liệu sau khi đã xác thực và nhận ủy quyền</a:t>
            </a:r>
          </a:p>
        </p:txBody>
      </p:sp>
      <p:sp>
        <p:nvSpPr>
          <p:cNvPr name="TextBox 9" id="9"/>
          <p:cNvSpPr txBox="true"/>
          <p:nvPr/>
        </p:nvSpPr>
        <p:spPr>
          <a:xfrm rot="0">
            <a:off x="1217684" y="1028700"/>
            <a:ext cx="7926316" cy="1524000"/>
          </a:xfrm>
          <a:prstGeom prst="rect">
            <a:avLst/>
          </a:prstGeom>
        </p:spPr>
        <p:txBody>
          <a:bodyPr anchor="t" rtlCol="false" tIns="0" lIns="0" bIns="0" rIns="0">
            <a:spAutoFit/>
          </a:bodyPr>
          <a:lstStyle/>
          <a:p>
            <a:pPr algn="ctr">
              <a:lnSpc>
                <a:spcPts val="6000"/>
              </a:lnSpc>
            </a:pPr>
            <a:r>
              <a:rPr lang="en-US" sz="5000">
                <a:solidFill>
                  <a:srgbClr val="3A3632"/>
                </a:solidFill>
                <a:latin typeface="Montserrat Bold"/>
              </a:rPr>
              <a:t>DATA AT REST? </a:t>
            </a:r>
          </a:p>
          <a:p>
            <a:pPr algn="ctr" marL="0" indent="0" lvl="0">
              <a:lnSpc>
                <a:spcPts val="6000"/>
              </a:lnSpc>
              <a:spcBef>
                <a:spcPct val="0"/>
              </a:spcBef>
            </a:pPr>
            <a:r>
              <a:rPr lang="en-US" sz="5000">
                <a:solidFill>
                  <a:srgbClr val="3A3632"/>
                </a:solidFill>
                <a:latin typeface="Montserrat Bold"/>
              </a:rPr>
              <a:t>DỮ LIỆU THÔ?</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flipV="true">
            <a:off x="2750911" y="5813355"/>
            <a:ext cx="586120" cy="0"/>
          </a:xfrm>
          <a:prstGeom prst="line">
            <a:avLst/>
          </a:prstGeom>
          <a:ln cap="flat" w="47625">
            <a:solidFill>
              <a:srgbClr val="3A3632"/>
            </a:solidFill>
            <a:prstDash val="solid"/>
            <a:headEnd type="none" len="sm" w="sm"/>
            <a:tailEnd type="none" len="sm" w="sm"/>
          </a:ln>
        </p:spPr>
      </p:sp>
      <p:sp>
        <p:nvSpPr>
          <p:cNvPr name="Freeform 5" id="5"/>
          <p:cNvSpPr/>
          <p:nvPr/>
        </p:nvSpPr>
        <p:spPr>
          <a:xfrm flipH="false" flipV="false" rot="0">
            <a:off x="11830457" y="4360185"/>
            <a:ext cx="4555092" cy="4499694"/>
          </a:xfrm>
          <a:custGeom>
            <a:avLst/>
            <a:gdLst/>
            <a:ahLst/>
            <a:cxnLst/>
            <a:rect r="r" b="b" t="t" l="l"/>
            <a:pathLst>
              <a:path h="4499694" w="4555092">
                <a:moveTo>
                  <a:pt x="0" y="0"/>
                </a:moveTo>
                <a:lnTo>
                  <a:pt x="4555091" y="0"/>
                </a:lnTo>
                <a:lnTo>
                  <a:pt x="4555091" y="4499693"/>
                </a:lnTo>
                <a:lnTo>
                  <a:pt x="0" y="4499693"/>
                </a:lnTo>
                <a:lnTo>
                  <a:pt x="0" y="0"/>
                </a:lnTo>
                <a:close/>
              </a:path>
            </a:pathLst>
          </a:custGeom>
          <a:blipFill>
            <a:blip r:embed="rId6"/>
            <a:stretch>
              <a:fillRect l="-613" t="0" r="0" b="0"/>
            </a:stretch>
          </a:blipFill>
        </p:spPr>
      </p:sp>
      <p:sp>
        <p:nvSpPr>
          <p:cNvPr name="TextBox 6" id="6"/>
          <p:cNvSpPr txBox="true"/>
          <p:nvPr/>
        </p:nvSpPr>
        <p:spPr>
          <a:xfrm rot="0">
            <a:off x="2533666" y="855158"/>
            <a:ext cx="9114200" cy="1257300"/>
          </a:xfrm>
          <a:prstGeom prst="rect">
            <a:avLst/>
          </a:prstGeom>
        </p:spPr>
        <p:txBody>
          <a:bodyPr anchor="t" rtlCol="false" tIns="0" lIns="0" bIns="0" rIns="0">
            <a:spAutoFit/>
          </a:bodyPr>
          <a:lstStyle/>
          <a:p>
            <a:pPr algn="l">
              <a:lnSpc>
                <a:spcPts val="5002"/>
              </a:lnSpc>
            </a:pPr>
            <a:r>
              <a:rPr lang="en-US" sz="4168">
                <a:solidFill>
                  <a:srgbClr val="3A3632"/>
                </a:solidFill>
                <a:latin typeface="Montserrat Bold"/>
              </a:rPr>
              <a:t>KIẾN TRÚC </a:t>
            </a:r>
          </a:p>
          <a:p>
            <a:pPr algn="l" marL="0" indent="0" lvl="0">
              <a:lnSpc>
                <a:spcPts val="5002"/>
              </a:lnSpc>
              <a:spcBef>
                <a:spcPct val="0"/>
              </a:spcBef>
            </a:pPr>
            <a:r>
              <a:rPr lang="en-US" sz="4168">
                <a:solidFill>
                  <a:srgbClr val="3A3632"/>
                </a:solidFill>
                <a:latin typeface="Montserrat Bold"/>
              </a:rPr>
              <a:t>DEFENSE-IN-DEPTH</a:t>
            </a:r>
          </a:p>
        </p:txBody>
      </p:sp>
      <p:sp>
        <p:nvSpPr>
          <p:cNvPr name="TextBox 7" id="7"/>
          <p:cNvSpPr txBox="true"/>
          <p:nvPr/>
        </p:nvSpPr>
        <p:spPr>
          <a:xfrm rot="0">
            <a:off x="2533666" y="4408373"/>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DM Sans Bold"/>
              </a:rPr>
              <a:t>01</a:t>
            </a:r>
          </a:p>
        </p:txBody>
      </p:sp>
      <p:sp>
        <p:nvSpPr>
          <p:cNvPr name="TextBox 8" id="8"/>
          <p:cNvSpPr txBox="true"/>
          <p:nvPr/>
        </p:nvSpPr>
        <p:spPr>
          <a:xfrm rot="0">
            <a:off x="2533666" y="5871518"/>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DM Sans Bold"/>
              </a:rPr>
              <a:t>02</a:t>
            </a:r>
          </a:p>
        </p:txBody>
      </p:sp>
      <p:sp>
        <p:nvSpPr>
          <p:cNvPr name="TextBox 9" id="9"/>
          <p:cNvSpPr txBox="true"/>
          <p:nvPr/>
        </p:nvSpPr>
        <p:spPr>
          <a:xfrm rot="0">
            <a:off x="2596623" y="2448488"/>
            <a:ext cx="8235399" cy="1550311"/>
          </a:xfrm>
          <a:prstGeom prst="rect">
            <a:avLst/>
          </a:prstGeom>
        </p:spPr>
        <p:txBody>
          <a:bodyPr anchor="t" rtlCol="false" tIns="0" lIns="0" bIns="0" rIns="0">
            <a:spAutoFit/>
          </a:bodyPr>
          <a:lstStyle/>
          <a:p>
            <a:pPr algn="l" marL="0" indent="0" lvl="0">
              <a:lnSpc>
                <a:spcPts val="4161"/>
              </a:lnSpc>
              <a:spcBef>
                <a:spcPct val="0"/>
              </a:spcBef>
            </a:pPr>
            <a:r>
              <a:rPr lang="en-US" sz="3015">
                <a:solidFill>
                  <a:srgbClr val="3A3632"/>
                </a:solidFill>
                <a:latin typeface="Montserrat"/>
              </a:rPr>
              <a:t>Kiến trúc Phòng thủ theo chiều sâu được hiểu theo hai khía cạnh: Lớp Kiểm soát và Lớp Bảo mật</a:t>
            </a:r>
          </a:p>
        </p:txBody>
      </p:sp>
      <p:sp>
        <p:nvSpPr>
          <p:cNvPr name="TextBox 10" id="10"/>
          <p:cNvSpPr txBox="true"/>
          <p:nvPr/>
        </p:nvSpPr>
        <p:spPr>
          <a:xfrm rot="0">
            <a:off x="3491320" y="4470861"/>
            <a:ext cx="7340701" cy="1026436"/>
          </a:xfrm>
          <a:prstGeom prst="rect">
            <a:avLst/>
          </a:prstGeom>
        </p:spPr>
        <p:txBody>
          <a:bodyPr anchor="t" rtlCol="false" tIns="0" lIns="0" bIns="0" rIns="0">
            <a:spAutoFit/>
          </a:bodyPr>
          <a:lstStyle/>
          <a:p>
            <a:pPr algn="l" marL="0" indent="0" lvl="0">
              <a:lnSpc>
                <a:spcPts val="4161"/>
              </a:lnSpc>
              <a:spcBef>
                <a:spcPct val="0"/>
              </a:spcBef>
            </a:pPr>
            <a:r>
              <a:rPr lang="en-US" sz="3015">
                <a:solidFill>
                  <a:srgbClr val="3A3632"/>
                </a:solidFill>
                <a:latin typeface="Montserrat Bold"/>
              </a:rPr>
              <a:t>Nhiều lớp bảo vệ, mỗi lớp tương ứng với một lớp vỏ của củ hành</a:t>
            </a:r>
          </a:p>
        </p:txBody>
      </p:sp>
      <p:sp>
        <p:nvSpPr>
          <p:cNvPr name="TextBox 11" id="11"/>
          <p:cNvSpPr txBox="true"/>
          <p:nvPr/>
        </p:nvSpPr>
        <p:spPr>
          <a:xfrm rot="0">
            <a:off x="3491320" y="5920801"/>
            <a:ext cx="6814758" cy="1026338"/>
          </a:xfrm>
          <a:prstGeom prst="rect">
            <a:avLst/>
          </a:prstGeom>
        </p:spPr>
        <p:txBody>
          <a:bodyPr anchor="t" rtlCol="false" tIns="0" lIns="0" bIns="0" rIns="0">
            <a:spAutoFit/>
          </a:bodyPr>
          <a:lstStyle/>
          <a:p>
            <a:pPr algn="l" marL="0" indent="0" lvl="0">
              <a:lnSpc>
                <a:spcPts val="4167"/>
              </a:lnSpc>
              <a:spcBef>
                <a:spcPct val="0"/>
              </a:spcBef>
            </a:pPr>
            <a:r>
              <a:rPr lang="en-US" sz="3019">
                <a:solidFill>
                  <a:srgbClr val="3A3632"/>
                </a:solidFill>
                <a:latin typeface="Montserrat Bold"/>
              </a:rPr>
              <a:t>Gây khó khăn và tốn thời gian cho tin tặc</a:t>
            </a:r>
          </a:p>
        </p:txBody>
      </p:sp>
      <p:grpSp>
        <p:nvGrpSpPr>
          <p:cNvPr name="Group 12" id="12"/>
          <p:cNvGrpSpPr/>
          <p:nvPr/>
        </p:nvGrpSpPr>
        <p:grpSpPr>
          <a:xfrm rot="0">
            <a:off x="2533666" y="7239384"/>
            <a:ext cx="7302895" cy="1159688"/>
            <a:chOff x="0" y="0"/>
            <a:chExt cx="9737194" cy="1546251"/>
          </a:xfrm>
        </p:grpSpPr>
        <p:sp>
          <p:nvSpPr>
            <p:cNvPr name="TextBox 13" id="13"/>
            <p:cNvSpPr txBox="true"/>
            <p:nvPr/>
          </p:nvSpPr>
          <p:spPr>
            <a:xfrm rot="0">
              <a:off x="0" y="149090"/>
              <a:ext cx="1276872" cy="959377"/>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DM Sans Bold"/>
                </a:rPr>
                <a:t>03</a:t>
              </a:r>
            </a:p>
          </p:txBody>
        </p:sp>
        <p:sp>
          <p:nvSpPr>
            <p:cNvPr name="AutoShape 14" id="14"/>
            <p:cNvSpPr/>
            <p:nvPr/>
          </p:nvSpPr>
          <p:spPr>
            <a:xfrm flipH="true" flipV="true">
              <a:off x="205718" y="31750"/>
              <a:ext cx="781494" cy="0"/>
            </a:xfrm>
            <a:prstGeom prst="line">
              <a:avLst/>
            </a:prstGeom>
            <a:ln cap="flat" w="63500">
              <a:solidFill>
                <a:srgbClr val="3A3632"/>
              </a:solidFill>
              <a:prstDash val="solid"/>
              <a:headEnd type="none" len="sm" w="sm"/>
              <a:tailEnd type="none" len="sm" w="sm"/>
            </a:ln>
          </p:spPr>
        </p:sp>
        <p:sp>
          <p:nvSpPr>
            <p:cNvPr name="TextBox 15" id="15"/>
            <p:cNvSpPr txBox="true"/>
            <p:nvPr/>
          </p:nvSpPr>
          <p:spPr>
            <a:xfrm rot="0">
              <a:off x="1276872" y="193675"/>
              <a:ext cx="8460322" cy="1352576"/>
            </a:xfrm>
            <a:prstGeom prst="rect">
              <a:avLst/>
            </a:prstGeom>
          </p:spPr>
          <p:txBody>
            <a:bodyPr anchor="t" rtlCol="false" tIns="0" lIns="0" bIns="0" rIns="0">
              <a:spAutoFit/>
            </a:bodyPr>
            <a:lstStyle/>
            <a:p>
              <a:pPr algn="l" marL="0" indent="0" lvl="0">
                <a:lnSpc>
                  <a:spcPts val="4167"/>
                </a:lnSpc>
                <a:spcBef>
                  <a:spcPct val="0"/>
                </a:spcBef>
              </a:pPr>
              <a:r>
                <a:rPr lang="en-US" sz="3019">
                  <a:solidFill>
                    <a:srgbClr val="3A3632"/>
                  </a:solidFill>
                  <a:latin typeface="Montserrat Bold"/>
                </a:rPr>
                <a:t>Các lớp bảo vệ một loại kiểu tính năng khác nhau</a:t>
              </a:r>
            </a:p>
          </p:txBody>
        </p:sp>
      </p:gr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43050" y="-54747"/>
            <a:ext cx="2760734" cy="10341747"/>
            <a:chOff x="0" y="0"/>
            <a:chExt cx="727107" cy="2723752"/>
          </a:xfrm>
        </p:grpSpPr>
        <p:sp>
          <p:nvSpPr>
            <p:cNvPr name="Freeform 5" id="5"/>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3A3632"/>
            </a:solidFill>
          </p:spPr>
        </p:sp>
        <p:sp>
          <p:nvSpPr>
            <p:cNvPr name="TextBox 6" id="6"/>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Freeform 7" id="7"/>
          <p:cNvSpPr/>
          <p:nvPr/>
        </p:nvSpPr>
        <p:spPr>
          <a:xfrm flipH="false" flipV="false" rot="0">
            <a:off x="4895256" y="2552700"/>
            <a:ext cx="9987021" cy="5868191"/>
          </a:xfrm>
          <a:custGeom>
            <a:avLst/>
            <a:gdLst/>
            <a:ahLst/>
            <a:cxnLst/>
            <a:rect r="r" b="b" t="t" l="l"/>
            <a:pathLst>
              <a:path h="5868191" w="9987021">
                <a:moveTo>
                  <a:pt x="0" y="0"/>
                </a:moveTo>
                <a:lnTo>
                  <a:pt x="9987021" y="0"/>
                </a:lnTo>
                <a:lnTo>
                  <a:pt x="9987021" y="5868191"/>
                </a:lnTo>
                <a:lnTo>
                  <a:pt x="0" y="5868191"/>
                </a:lnTo>
                <a:lnTo>
                  <a:pt x="0" y="0"/>
                </a:lnTo>
                <a:close/>
              </a:path>
            </a:pathLst>
          </a:custGeom>
          <a:blipFill>
            <a:blip r:embed="rId4"/>
            <a:stretch>
              <a:fillRect l="0" t="0" r="0" b="0"/>
            </a:stretch>
          </a:blipFill>
        </p:spPr>
      </p:sp>
      <p:sp>
        <p:nvSpPr>
          <p:cNvPr name="TextBox 8" id="8"/>
          <p:cNvSpPr txBox="true"/>
          <p:nvPr/>
        </p:nvSpPr>
        <p:spPr>
          <a:xfrm rot="0">
            <a:off x="4281183" y="8431022"/>
            <a:ext cx="11215168" cy="1464056"/>
          </a:xfrm>
          <a:prstGeom prst="rect">
            <a:avLst/>
          </a:prstGeom>
        </p:spPr>
        <p:txBody>
          <a:bodyPr anchor="t" rtlCol="false" tIns="0" lIns="0" bIns="0" rIns="0">
            <a:spAutoFit/>
          </a:bodyPr>
          <a:lstStyle/>
          <a:p>
            <a:pPr algn="ctr">
              <a:lnSpc>
                <a:spcPts val="6051"/>
              </a:lnSpc>
            </a:pPr>
            <a:r>
              <a:rPr lang="en-US" sz="3399">
                <a:solidFill>
                  <a:srgbClr val="3A3632"/>
                </a:solidFill>
                <a:latin typeface="Montserrat Italics"/>
              </a:rPr>
              <a:t>Dữ liệu thô bị lộ như Tên, Số thẻ tín dụng bằng cách sử dụng phần mềm NotePad</a:t>
            </a:r>
          </a:p>
        </p:txBody>
      </p:sp>
      <p:sp>
        <p:nvSpPr>
          <p:cNvPr name="TextBox 9" id="9"/>
          <p:cNvSpPr txBox="true"/>
          <p:nvPr/>
        </p:nvSpPr>
        <p:spPr>
          <a:xfrm rot="0">
            <a:off x="1217684" y="1028700"/>
            <a:ext cx="7926316" cy="1524000"/>
          </a:xfrm>
          <a:prstGeom prst="rect">
            <a:avLst/>
          </a:prstGeom>
        </p:spPr>
        <p:txBody>
          <a:bodyPr anchor="t" rtlCol="false" tIns="0" lIns="0" bIns="0" rIns="0">
            <a:spAutoFit/>
          </a:bodyPr>
          <a:lstStyle/>
          <a:p>
            <a:pPr algn="ctr">
              <a:lnSpc>
                <a:spcPts val="6000"/>
              </a:lnSpc>
            </a:pPr>
            <a:r>
              <a:rPr lang="en-US" sz="5000">
                <a:solidFill>
                  <a:srgbClr val="3A3632"/>
                </a:solidFill>
                <a:latin typeface="Montserrat Bold"/>
              </a:rPr>
              <a:t>DATA AT REST? </a:t>
            </a:r>
          </a:p>
          <a:p>
            <a:pPr algn="ctr" marL="0" indent="0" lvl="0">
              <a:lnSpc>
                <a:spcPts val="6000"/>
              </a:lnSpc>
              <a:spcBef>
                <a:spcPct val="0"/>
              </a:spcBef>
            </a:pPr>
            <a:r>
              <a:rPr lang="en-US" sz="5000">
                <a:solidFill>
                  <a:srgbClr val="3A3632"/>
                </a:solidFill>
                <a:latin typeface="Montserrat Bold"/>
              </a:rPr>
              <a:t>DỮ LIỆU THÔ?</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156800" y="798246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5556778" y="-2371379"/>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929631" y="1788452"/>
            <a:ext cx="8626026" cy="7649211"/>
          </a:xfrm>
          <a:custGeom>
            <a:avLst/>
            <a:gdLst/>
            <a:ahLst/>
            <a:cxnLst/>
            <a:rect r="r" b="b" t="t" l="l"/>
            <a:pathLst>
              <a:path h="7649211" w="8626026">
                <a:moveTo>
                  <a:pt x="0" y="0"/>
                </a:moveTo>
                <a:lnTo>
                  <a:pt x="8626026" y="0"/>
                </a:lnTo>
                <a:lnTo>
                  <a:pt x="8626026" y="7649211"/>
                </a:lnTo>
                <a:lnTo>
                  <a:pt x="0" y="7649211"/>
                </a:lnTo>
                <a:lnTo>
                  <a:pt x="0" y="0"/>
                </a:lnTo>
                <a:close/>
              </a:path>
            </a:pathLst>
          </a:custGeom>
          <a:blipFill>
            <a:blip r:embed="rId6"/>
            <a:stretch>
              <a:fillRect l="0" t="0" r="0" b="0"/>
            </a:stretch>
          </a:blipFill>
        </p:spPr>
      </p:sp>
      <p:sp>
        <p:nvSpPr>
          <p:cNvPr name="TextBox 5" id="5"/>
          <p:cNvSpPr txBox="true"/>
          <p:nvPr/>
        </p:nvSpPr>
        <p:spPr>
          <a:xfrm rot="0">
            <a:off x="946712" y="704850"/>
            <a:ext cx="8197288" cy="1295400"/>
          </a:xfrm>
          <a:prstGeom prst="rect">
            <a:avLst/>
          </a:prstGeom>
        </p:spPr>
        <p:txBody>
          <a:bodyPr anchor="t" rtlCol="false" tIns="0" lIns="0" bIns="0" rIns="0">
            <a:spAutoFit/>
          </a:bodyPr>
          <a:lstStyle/>
          <a:p>
            <a:pPr algn="ctr" marL="0" indent="0" lvl="0">
              <a:lnSpc>
                <a:spcPts val="5131"/>
              </a:lnSpc>
              <a:spcBef>
                <a:spcPct val="0"/>
              </a:spcBef>
            </a:pPr>
            <a:r>
              <a:rPr lang="en-US" sz="4276">
                <a:solidFill>
                  <a:srgbClr val="3A3632"/>
                </a:solidFill>
                <a:latin typeface="Montserrat Bold"/>
              </a:rPr>
              <a:t>KIẾN TRÚC VÀ CƠ CHẾ TWO-TIER</a:t>
            </a:r>
          </a:p>
        </p:txBody>
      </p:sp>
      <p:sp>
        <p:nvSpPr>
          <p:cNvPr name="TextBox 6" id="6"/>
          <p:cNvSpPr txBox="true"/>
          <p:nvPr/>
        </p:nvSpPr>
        <p:spPr>
          <a:xfrm rot="0">
            <a:off x="511174" y="2880780"/>
            <a:ext cx="8632826" cy="5274056"/>
          </a:xfrm>
          <a:prstGeom prst="rect">
            <a:avLst/>
          </a:prstGeom>
        </p:spPr>
        <p:txBody>
          <a:bodyPr anchor="t" rtlCol="false" tIns="0" lIns="0" bIns="0" rIns="0">
            <a:spAutoFit/>
          </a:bodyPr>
          <a:lstStyle/>
          <a:p>
            <a:pPr algn="l" marL="734059" indent="-367030" lvl="1">
              <a:lnSpc>
                <a:spcPts val="6051"/>
              </a:lnSpc>
              <a:buFont typeface="Arial"/>
              <a:buChar char="•"/>
            </a:pPr>
            <a:r>
              <a:rPr lang="en-US" sz="3399">
                <a:solidFill>
                  <a:srgbClr val="3A3632"/>
                </a:solidFill>
                <a:latin typeface="Montserrat"/>
              </a:rPr>
              <a:t>Khóa mã hóa cột hoặc Tablespace</a:t>
            </a:r>
          </a:p>
          <a:p>
            <a:pPr algn="l" marL="734059" indent="-367030" lvl="1">
              <a:lnSpc>
                <a:spcPts val="6051"/>
              </a:lnSpc>
              <a:buFont typeface="Arial"/>
              <a:buChar char="•"/>
            </a:pPr>
            <a:r>
              <a:rPr lang="en-US" sz="3399">
                <a:solidFill>
                  <a:srgbClr val="3A3632"/>
                </a:solidFill>
                <a:latin typeface="Montserrat"/>
              </a:rPr>
              <a:t>Khóa chủ mã hóa khóa cột và Tablespace</a:t>
            </a:r>
          </a:p>
          <a:p>
            <a:pPr algn="l" marL="734059" indent="-367030" lvl="1">
              <a:lnSpc>
                <a:spcPts val="6051"/>
              </a:lnSpc>
              <a:buFont typeface="Arial"/>
              <a:buChar char="•"/>
            </a:pPr>
            <a:r>
              <a:rPr lang="en-US" sz="3399">
                <a:solidFill>
                  <a:srgbClr val="3A3632"/>
                </a:solidFill>
                <a:latin typeface="Montserrat"/>
              </a:rPr>
              <a:t>Khóa chủ được quản lý tách biệt bởi kho lưu trữ khóa</a:t>
            </a:r>
          </a:p>
          <a:p>
            <a:pPr algn="l" marL="734059" indent="-367030" lvl="1">
              <a:lnSpc>
                <a:spcPts val="6051"/>
              </a:lnSpc>
              <a:buFont typeface="Arial"/>
              <a:buChar char="•"/>
            </a:pPr>
            <a:r>
              <a:rPr lang="en-US" sz="3399">
                <a:solidFill>
                  <a:srgbClr val="3A3632"/>
                </a:solidFill>
                <a:latin typeface="Montserrat"/>
              </a:rPr>
              <a:t>Kho lưu trữ khóa có thể là nội bộ hoặc tính năng khác được bảo mật</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156800" y="798246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5556778" y="-2371379"/>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11001" y="1602981"/>
            <a:ext cx="10465998" cy="7081038"/>
          </a:xfrm>
          <a:custGeom>
            <a:avLst/>
            <a:gdLst/>
            <a:ahLst/>
            <a:cxnLst/>
            <a:rect r="r" b="b" t="t" l="l"/>
            <a:pathLst>
              <a:path h="7081038" w="10465998">
                <a:moveTo>
                  <a:pt x="0" y="0"/>
                </a:moveTo>
                <a:lnTo>
                  <a:pt x="10465998" y="0"/>
                </a:lnTo>
                <a:lnTo>
                  <a:pt x="10465998" y="7081038"/>
                </a:lnTo>
                <a:lnTo>
                  <a:pt x="0" y="7081038"/>
                </a:lnTo>
                <a:lnTo>
                  <a:pt x="0" y="0"/>
                </a:lnTo>
                <a:close/>
              </a:path>
            </a:pathLst>
          </a:custGeom>
          <a:blipFill>
            <a:blip r:embed="rId6"/>
            <a:stretch>
              <a:fillRect l="0" t="0" r="0" b="0"/>
            </a:stretch>
          </a:blipFill>
        </p:spPr>
      </p:sp>
      <p:sp>
        <p:nvSpPr>
          <p:cNvPr name="TextBox 5" id="5"/>
          <p:cNvSpPr txBox="true"/>
          <p:nvPr/>
        </p:nvSpPr>
        <p:spPr>
          <a:xfrm rot="0">
            <a:off x="3858211" y="704850"/>
            <a:ext cx="10518788" cy="647700"/>
          </a:xfrm>
          <a:prstGeom prst="rect">
            <a:avLst/>
          </a:prstGeom>
        </p:spPr>
        <p:txBody>
          <a:bodyPr anchor="t" rtlCol="false" tIns="0" lIns="0" bIns="0" rIns="0">
            <a:spAutoFit/>
          </a:bodyPr>
          <a:lstStyle/>
          <a:p>
            <a:pPr algn="ctr" marL="0" indent="0" lvl="0">
              <a:lnSpc>
                <a:spcPts val="5131"/>
              </a:lnSpc>
              <a:spcBef>
                <a:spcPct val="0"/>
              </a:spcBef>
            </a:pPr>
            <a:r>
              <a:rPr lang="en-US" sz="4276">
                <a:solidFill>
                  <a:srgbClr val="3A3632"/>
                </a:solidFill>
                <a:latin typeface="Montserrat Bold"/>
              </a:rPr>
              <a:t>KIẾN TRÚC VÀ CƠ CHẾ TWO-TIER</a:t>
            </a:r>
          </a:p>
        </p:txBody>
      </p:sp>
      <p:sp>
        <p:nvSpPr>
          <p:cNvPr name="TextBox 6" id="6"/>
          <p:cNvSpPr txBox="true"/>
          <p:nvPr/>
        </p:nvSpPr>
        <p:spPr>
          <a:xfrm rot="0">
            <a:off x="3858211" y="8431022"/>
            <a:ext cx="11215168" cy="702056"/>
          </a:xfrm>
          <a:prstGeom prst="rect">
            <a:avLst/>
          </a:prstGeom>
        </p:spPr>
        <p:txBody>
          <a:bodyPr anchor="t" rtlCol="false" tIns="0" lIns="0" bIns="0" rIns="0">
            <a:spAutoFit/>
          </a:bodyPr>
          <a:lstStyle/>
          <a:p>
            <a:pPr algn="ctr">
              <a:lnSpc>
                <a:spcPts val="6051"/>
              </a:lnSpc>
            </a:pPr>
            <a:r>
              <a:rPr lang="en-US" sz="3399">
                <a:solidFill>
                  <a:srgbClr val="3A3632"/>
                </a:solidFill>
                <a:latin typeface="Montserrat Italics"/>
              </a:rPr>
              <a:t>Thuật toán mã hóa hỗ trợ</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FAF9F8"/>
        </a:solidFill>
      </p:bgPr>
    </p:bg>
    <p:spTree>
      <p:nvGrpSpPr>
        <p:cNvPr id="1" name=""/>
        <p:cNvGrpSpPr/>
        <p:nvPr/>
      </p:nvGrpSpPr>
      <p:grpSpPr>
        <a:xfrm>
          <a:off x="0" y="0"/>
          <a:ext cx="0" cy="0"/>
          <a:chOff x="0" y="0"/>
          <a:chExt cx="0" cy="0"/>
        </a:xfrm>
      </p:grpSpPr>
      <p:sp>
        <p:nvSpPr>
          <p:cNvPr name="Freeform 2" id="2"/>
          <p:cNvSpPr/>
          <p:nvPr/>
        </p:nvSpPr>
        <p:spPr>
          <a:xfrm flipH="false" flipV="false" rot="0">
            <a:off x="14328209" y="6589312"/>
            <a:ext cx="5862182" cy="5848011"/>
          </a:xfrm>
          <a:custGeom>
            <a:avLst/>
            <a:gdLst/>
            <a:ahLst/>
            <a:cxnLst/>
            <a:rect r="r" b="b" t="t" l="l"/>
            <a:pathLst>
              <a:path h="5848011" w="5862182">
                <a:moveTo>
                  <a:pt x="0" y="0"/>
                </a:moveTo>
                <a:lnTo>
                  <a:pt x="5862182" y="0"/>
                </a:lnTo>
                <a:lnTo>
                  <a:pt x="5862182" y="5848011"/>
                </a:lnTo>
                <a:lnTo>
                  <a:pt x="0" y="5848011"/>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875191" y="7955280"/>
            <a:ext cx="7315200" cy="2331720"/>
          </a:xfrm>
          <a:custGeom>
            <a:avLst/>
            <a:gdLst/>
            <a:ahLst/>
            <a:cxnLst/>
            <a:rect r="r" b="b" t="t" l="l"/>
            <a:pathLst>
              <a:path h="2331720" w="7315200">
                <a:moveTo>
                  <a:pt x="0" y="0"/>
                </a:moveTo>
                <a:lnTo>
                  <a:pt x="7315200" y="0"/>
                </a:lnTo>
                <a:lnTo>
                  <a:pt x="7315200" y="2331720"/>
                </a:lnTo>
                <a:lnTo>
                  <a:pt x="0" y="2331720"/>
                </a:lnTo>
                <a:lnTo>
                  <a:pt x="0" y="0"/>
                </a:lnTo>
                <a:close/>
              </a:path>
            </a:pathLst>
          </a:custGeom>
          <a:blipFill>
            <a:blip r:embed="rId4">
              <a:alphaModFix amt="8999"/>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56234" y="2022469"/>
            <a:ext cx="15175532" cy="5929134"/>
          </a:xfrm>
          <a:custGeom>
            <a:avLst/>
            <a:gdLst/>
            <a:ahLst/>
            <a:cxnLst/>
            <a:rect r="r" b="b" t="t" l="l"/>
            <a:pathLst>
              <a:path h="5929134" w="15175532">
                <a:moveTo>
                  <a:pt x="0" y="0"/>
                </a:moveTo>
                <a:lnTo>
                  <a:pt x="15175532" y="0"/>
                </a:lnTo>
                <a:lnTo>
                  <a:pt x="15175532" y="5929134"/>
                </a:lnTo>
                <a:lnTo>
                  <a:pt x="0" y="5929134"/>
                </a:lnTo>
                <a:lnTo>
                  <a:pt x="0" y="0"/>
                </a:lnTo>
                <a:close/>
              </a:path>
            </a:pathLst>
          </a:custGeom>
          <a:blipFill>
            <a:blip r:embed="rId6"/>
            <a:stretch>
              <a:fillRect l="0" t="0" r="0" b="0"/>
            </a:stretch>
          </a:blipFill>
        </p:spPr>
      </p:sp>
      <p:sp>
        <p:nvSpPr>
          <p:cNvPr name="TextBox 5" id="5"/>
          <p:cNvSpPr txBox="true"/>
          <p:nvPr/>
        </p:nvSpPr>
        <p:spPr>
          <a:xfrm rot="0">
            <a:off x="3858211" y="704850"/>
            <a:ext cx="10518788" cy="647700"/>
          </a:xfrm>
          <a:prstGeom prst="rect">
            <a:avLst/>
          </a:prstGeom>
        </p:spPr>
        <p:txBody>
          <a:bodyPr anchor="t" rtlCol="false" tIns="0" lIns="0" bIns="0" rIns="0">
            <a:spAutoFit/>
          </a:bodyPr>
          <a:lstStyle/>
          <a:p>
            <a:pPr algn="ctr" marL="0" indent="0" lvl="0">
              <a:lnSpc>
                <a:spcPts val="5131"/>
              </a:lnSpc>
              <a:spcBef>
                <a:spcPct val="0"/>
              </a:spcBef>
            </a:pPr>
            <a:r>
              <a:rPr lang="en-US" sz="4276">
                <a:solidFill>
                  <a:srgbClr val="3A3632"/>
                </a:solidFill>
                <a:latin typeface="Montserrat Bold"/>
              </a:rPr>
              <a:t>KẾT QUẢ VÀ HẠN CHẾ</a:t>
            </a:r>
          </a:p>
        </p:txBody>
      </p:sp>
      <p:sp>
        <p:nvSpPr>
          <p:cNvPr name="TextBox 6" id="6"/>
          <p:cNvSpPr txBox="true"/>
          <p:nvPr/>
        </p:nvSpPr>
        <p:spPr>
          <a:xfrm rot="0">
            <a:off x="3353516" y="7794244"/>
            <a:ext cx="11215168" cy="1464056"/>
          </a:xfrm>
          <a:prstGeom prst="rect">
            <a:avLst/>
          </a:prstGeom>
        </p:spPr>
        <p:txBody>
          <a:bodyPr anchor="t" rtlCol="false" tIns="0" lIns="0" bIns="0" rIns="0">
            <a:spAutoFit/>
          </a:bodyPr>
          <a:lstStyle/>
          <a:p>
            <a:pPr algn="ctr">
              <a:lnSpc>
                <a:spcPts val="6051"/>
              </a:lnSpc>
            </a:pPr>
            <a:r>
              <a:rPr lang="en-US" sz="3399">
                <a:solidFill>
                  <a:srgbClr val="3A3632"/>
                </a:solidFill>
                <a:latin typeface="Montserrat Italics"/>
              </a:rPr>
              <a:t>Dữ liệu dạng thô đã được mã hóa nhưng tệp tin vẫn lưu bản thô</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TextBox 2" id="2"/>
          <p:cNvSpPr txBox="true"/>
          <p:nvPr/>
        </p:nvSpPr>
        <p:spPr>
          <a:xfrm rot="0">
            <a:off x="2750911" y="6076777"/>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DM Sans Bold"/>
              </a:rPr>
              <a:t>03</a:t>
            </a:r>
          </a:p>
        </p:txBody>
      </p:sp>
      <p:sp>
        <p:nvSpPr>
          <p:cNvPr name="TextBox 3" id="3"/>
          <p:cNvSpPr txBox="true"/>
          <p:nvPr/>
        </p:nvSpPr>
        <p:spPr>
          <a:xfrm rot="0">
            <a:off x="2750911" y="7225196"/>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DM Sans Bold"/>
              </a:rPr>
              <a:t>04</a:t>
            </a:r>
          </a:p>
        </p:txBody>
      </p:sp>
      <p:sp>
        <p:nvSpPr>
          <p:cNvPr name="AutoShape 4" id="4"/>
          <p:cNvSpPr/>
          <p:nvPr/>
        </p:nvSpPr>
        <p:spPr>
          <a:xfrm flipH="true" flipV="true">
            <a:off x="2968156" y="4872607"/>
            <a:ext cx="586120" cy="0"/>
          </a:xfrm>
          <a:prstGeom prst="line">
            <a:avLst/>
          </a:prstGeom>
          <a:ln cap="flat" w="47625">
            <a:solidFill>
              <a:srgbClr val="3A3632"/>
            </a:solidFill>
            <a:prstDash val="solid"/>
            <a:headEnd type="none" len="sm" w="sm"/>
            <a:tailEnd type="none" len="sm" w="sm"/>
          </a:ln>
        </p:spPr>
      </p:sp>
      <p:sp>
        <p:nvSpPr>
          <p:cNvPr name="AutoShape 5" id="5"/>
          <p:cNvSpPr/>
          <p:nvPr/>
        </p:nvSpPr>
        <p:spPr>
          <a:xfrm flipH="true" flipV="true">
            <a:off x="2905200" y="6007822"/>
            <a:ext cx="586120" cy="0"/>
          </a:xfrm>
          <a:prstGeom prst="line">
            <a:avLst/>
          </a:prstGeom>
          <a:ln cap="flat" w="47625">
            <a:solidFill>
              <a:srgbClr val="3A3632"/>
            </a:solidFill>
            <a:prstDash val="solid"/>
            <a:headEnd type="none" len="sm" w="sm"/>
            <a:tailEnd type="none" len="sm" w="sm"/>
          </a:ln>
        </p:spPr>
      </p:sp>
      <p:sp>
        <p:nvSpPr>
          <p:cNvPr name="AutoShape 6" id="6"/>
          <p:cNvSpPr/>
          <p:nvPr/>
        </p:nvSpPr>
        <p:spPr>
          <a:xfrm flipH="true" flipV="true">
            <a:off x="2905200" y="7145128"/>
            <a:ext cx="586120" cy="0"/>
          </a:xfrm>
          <a:prstGeom prst="line">
            <a:avLst/>
          </a:prstGeom>
          <a:ln cap="flat" w="47625">
            <a:solidFill>
              <a:srgbClr val="3A3632"/>
            </a:solidFill>
            <a:prstDash val="solid"/>
            <a:headEnd type="none" len="sm" w="sm"/>
            <a:tailEnd type="none" len="sm" w="sm"/>
          </a:ln>
        </p:spPr>
      </p:sp>
      <p:sp>
        <p:nvSpPr>
          <p:cNvPr name="Freeform 7" id="7"/>
          <p:cNvSpPr/>
          <p:nvPr/>
        </p:nvSpPr>
        <p:spPr>
          <a:xfrm flipH="false" flipV="false" rot="0">
            <a:off x="-937832" y="6532401"/>
            <a:ext cx="3933063" cy="4114800"/>
          </a:xfrm>
          <a:custGeom>
            <a:avLst/>
            <a:gdLst/>
            <a:ahLst/>
            <a:cxnLst/>
            <a:rect r="r" b="b" t="t" l="l"/>
            <a:pathLst>
              <a:path h="4114800" w="3933063">
                <a:moveTo>
                  <a:pt x="0" y="0"/>
                </a:moveTo>
                <a:lnTo>
                  <a:pt x="3933064" y="0"/>
                </a:lnTo>
                <a:lnTo>
                  <a:pt x="3933064" y="4114800"/>
                </a:lnTo>
                <a:lnTo>
                  <a:pt x="0" y="4114800"/>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2596623" y="1019175"/>
            <a:ext cx="9838301" cy="962025"/>
          </a:xfrm>
          <a:prstGeom prst="rect">
            <a:avLst/>
          </a:prstGeom>
        </p:spPr>
        <p:txBody>
          <a:bodyPr anchor="t" rtlCol="false" tIns="0" lIns="0" bIns="0" rIns="0">
            <a:spAutoFit/>
          </a:bodyPr>
          <a:lstStyle/>
          <a:p>
            <a:pPr algn="l" marL="0" indent="0" lvl="0">
              <a:lnSpc>
                <a:spcPts val="7522"/>
              </a:lnSpc>
              <a:spcBef>
                <a:spcPct val="0"/>
              </a:spcBef>
            </a:pPr>
            <a:r>
              <a:rPr lang="en-US" sz="6268">
                <a:solidFill>
                  <a:srgbClr val="3A3632"/>
                </a:solidFill>
                <a:latin typeface="Montserrat Bold"/>
              </a:rPr>
              <a:t>GIẢI PHÁP KHẮC PHỤC</a:t>
            </a:r>
          </a:p>
        </p:txBody>
      </p:sp>
      <p:sp>
        <p:nvSpPr>
          <p:cNvPr name="TextBox 9" id="9"/>
          <p:cNvSpPr txBox="true"/>
          <p:nvPr/>
        </p:nvSpPr>
        <p:spPr>
          <a:xfrm rot="0">
            <a:off x="2750911" y="3782351"/>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DM Sans Bold"/>
              </a:rPr>
              <a:t>01</a:t>
            </a:r>
          </a:p>
        </p:txBody>
      </p:sp>
      <p:sp>
        <p:nvSpPr>
          <p:cNvPr name="TextBox 10" id="10"/>
          <p:cNvSpPr txBox="true"/>
          <p:nvPr/>
        </p:nvSpPr>
        <p:spPr>
          <a:xfrm rot="0">
            <a:off x="2750911" y="4930771"/>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3A3632"/>
                </a:solidFill>
                <a:latin typeface="DM Sans Bold"/>
              </a:rPr>
              <a:t>02</a:t>
            </a:r>
          </a:p>
        </p:txBody>
      </p:sp>
      <p:sp>
        <p:nvSpPr>
          <p:cNvPr name="TextBox 11" id="11"/>
          <p:cNvSpPr txBox="true"/>
          <p:nvPr/>
        </p:nvSpPr>
        <p:spPr>
          <a:xfrm rot="0">
            <a:off x="2750911" y="2145592"/>
            <a:ext cx="8678831" cy="1205506"/>
          </a:xfrm>
          <a:prstGeom prst="rect">
            <a:avLst/>
          </a:prstGeom>
        </p:spPr>
        <p:txBody>
          <a:bodyPr anchor="t" rtlCol="false" tIns="0" lIns="0" bIns="0" rIns="0">
            <a:spAutoFit/>
          </a:bodyPr>
          <a:lstStyle/>
          <a:p>
            <a:pPr algn="l">
              <a:lnSpc>
                <a:spcPts val="4851"/>
              </a:lnSpc>
            </a:pPr>
            <a:r>
              <a:rPr lang="en-US" sz="3515">
                <a:solidFill>
                  <a:srgbClr val="3A3632"/>
                </a:solidFill>
                <a:latin typeface="DM Sans"/>
              </a:rPr>
              <a:t>Sử dụng kỹ thuật </a:t>
            </a:r>
          </a:p>
          <a:p>
            <a:pPr algn="l" marL="0" indent="0" lvl="0">
              <a:lnSpc>
                <a:spcPts val="4851"/>
              </a:lnSpc>
              <a:spcBef>
                <a:spcPct val="0"/>
              </a:spcBef>
            </a:pPr>
            <a:r>
              <a:rPr lang="en-US" sz="3515">
                <a:solidFill>
                  <a:srgbClr val="3A3632"/>
                </a:solidFill>
                <a:latin typeface="DM Sans"/>
              </a:rPr>
              <a:t>“Manually Reorganizing a Table”</a:t>
            </a:r>
          </a:p>
        </p:txBody>
      </p:sp>
      <p:sp>
        <p:nvSpPr>
          <p:cNvPr name="TextBox 12" id="12"/>
          <p:cNvSpPr txBox="true"/>
          <p:nvPr/>
        </p:nvSpPr>
        <p:spPr>
          <a:xfrm rot="0">
            <a:off x="3917239" y="3991724"/>
            <a:ext cx="11718599" cy="529209"/>
          </a:xfrm>
          <a:prstGeom prst="rect">
            <a:avLst/>
          </a:prstGeom>
        </p:spPr>
        <p:txBody>
          <a:bodyPr anchor="t" rtlCol="false" tIns="0" lIns="0" bIns="0" rIns="0">
            <a:spAutoFit/>
          </a:bodyPr>
          <a:lstStyle/>
          <a:p>
            <a:pPr algn="l" marL="0" indent="0" lvl="0">
              <a:lnSpc>
                <a:spcPts val="4277"/>
              </a:lnSpc>
              <a:spcBef>
                <a:spcPct val="0"/>
              </a:spcBef>
            </a:pPr>
            <a:r>
              <a:rPr lang="en-US" sz="3099">
                <a:solidFill>
                  <a:srgbClr val="3A3632"/>
                </a:solidFill>
                <a:latin typeface="Montserrat"/>
              </a:rPr>
              <a:t>Xuất dữ liệu Database ra định dạng có sẵn - Datapump</a:t>
            </a:r>
          </a:p>
        </p:txBody>
      </p:sp>
      <p:sp>
        <p:nvSpPr>
          <p:cNvPr name="TextBox 13" id="13"/>
          <p:cNvSpPr txBox="true"/>
          <p:nvPr/>
        </p:nvSpPr>
        <p:spPr>
          <a:xfrm rot="0">
            <a:off x="3917239" y="4949821"/>
            <a:ext cx="7721177" cy="529209"/>
          </a:xfrm>
          <a:prstGeom prst="rect">
            <a:avLst/>
          </a:prstGeom>
        </p:spPr>
        <p:txBody>
          <a:bodyPr anchor="t" rtlCol="false" tIns="0" lIns="0" bIns="0" rIns="0">
            <a:spAutoFit/>
          </a:bodyPr>
          <a:lstStyle/>
          <a:p>
            <a:pPr algn="l" marL="0" indent="0" lvl="0">
              <a:lnSpc>
                <a:spcPts val="4277"/>
              </a:lnSpc>
              <a:spcBef>
                <a:spcPct val="0"/>
              </a:spcBef>
            </a:pPr>
            <a:r>
              <a:rPr lang="en-US" sz="3099">
                <a:solidFill>
                  <a:srgbClr val="3A3632"/>
                </a:solidFill>
                <a:latin typeface="Montserrat"/>
              </a:rPr>
              <a:t>Xóa Tablespace có chứa bảng cũ</a:t>
            </a:r>
          </a:p>
        </p:txBody>
      </p:sp>
      <p:sp>
        <p:nvSpPr>
          <p:cNvPr name="TextBox 14" id="14"/>
          <p:cNvSpPr txBox="true"/>
          <p:nvPr/>
        </p:nvSpPr>
        <p:spPr>
          <a:xfrm rot="0">
            <a:off x="3917239" y="5950672"/>
            <a:ext cx="10936071" cy="1072134"/>
          </a:xfrm>
          <a:prstGeom prst="rect">
            <a:avLst/>
          </a:prstGeom>
        </p:spPr>
        <p:txBody>
          <a:bodyPr anchor="t" rtlCol="false" tIns="0" lIns="0" bIns="0" rIns="0">
            <a:spAutoFit/>
          </a:bodyPr>
          <a:lstStyle/>
          <a:p>
            <a:pPr algn="l" marL="0" indent="0" lvl="0">
              <a:lnSpc>
                <a:spcPts val="4277"/>
              </a:lnSpc>
              <a:spcBef>
                <a:spcPct val="0"/>
              </a:spcBef>
            </a:pPr>
            <a:r>
              <a:rPr lang="en-US" sz="3099">
                <a:solidFill>
                  <a:srgbClr val="3A3632"/>
                </a:solidFill>
                <a:latin typeface="Montserrat"/>
              </a:rPr>
              <a:t>Tạo Tablespace mới, tạo bảng mới với các trường định dạng phù hợp</a:t>
            </a:r>
          </a:p>
        </p:txBody>
      </p:sp>
      <p:sp>
        <p:nvSpPr>
          <p:cNvPr name="TextBox 15" id="15"/>
          <p:cNvSpPr txBox="true"/>
          <p:nvPr/>
        </p:nvSpPr>
        <p:spPr>
          <a:xfrm rot="0">
            <a:off x="3917706" y="7244246"/>
            <a:ext cx="10935604" cy="1072134"/>
          </a:xfrm>
          <a:prstGeom prst="rect">
            <a:avLst/>
          </a:prstGeom>
        </p:spPr>
        <p:txBody>
          <a:bodyPr anchor="t" rtlCol="false" tIns="0" lIns="0" bIns="0" rIns="0">
            <a:spAutoFit/>
          </a:bodyPr>
          <a:lstStyle/>
          <a:p>
            <a:pPr algn="l" marL="0" indent="0" lvl="0">
              <a:lnSpc>
                <a:spcPts val="4277"/>
              </a:lnSpc>
              <a:spcBef>
                <a:spcPct val="0"/>
              </a:spcBef>
            </a:pPr>
            <a:r>
              <a:rPr lang="en-US" sz="3099">
                <a:solidFill>
                  <a:srgbClr val="3A3632"/>
                </a:solidFill>
                <a:latin typeface="Montserrat"/>
              </a:rPr>
              <a:t>Nạp lại dữ liệu định dạng từ dữ liệu được xuất ra trước đó với cơ chế mã hóa TDE</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1978238" y="8316380"/>
            <a:ext cx="7315200" cy="2331720"/>
          </a:xfrm>
          <a:custGeom>
            <a:avLst/>
            <a:gdLst/>
            <a:ahLst/>
            <a:cxnLst/>
            <a:rect r="r" b="b" t="t" l="l"/>
            <a:pathLst>
              <a:path h="2331720" w="7315200">
                <a:moveTo>
                  <a:pt x="0" y="0"/>
                </a:moveTo>
                <a:lnTo>
                  <a:pt x="7315200" y="0"/>
                </a:lnTo>
                <a:lnTo>
                  <a:pt x="7315200" y="2331720"/>
                </a:lnTo>
                <a:lnTo>
                  <a:pt x="0" y="2331720"/>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853310" y="6007822"/>
            <a:ext cx="5862182" cy="5848011"/>
          </a:xfrm>
          <a:custGeom>
            <a:avLst/>
            <a:gdLst/>
            <a:ahLst/>
            <a:cxnLst/>
            <a:rect r="r" b="b" t="t" l="l"/>
            <a:pathLst>
              <a:path h="5848011" w="5862182">
                <a:moveTo>
                  <a:pt x="0" y="0"/>
                </a:moveTo>
                <a:lnTo>
                  <a:pt x="5862183" y="0"/>
                </a:lnTo>
                <a:lnTo>
                  <a:pt x="5862183" y="5848011"/>
                </a:lnTo>
                <a:lnTo>
                  <a:pt x="0" y="5848011"/>
                </a:lnTo>
                <a:lnTo>
                  <a:pt x="0" y="0"/>
                </a:lnTo>
                <a:close/>
              </a:path>
            </a:pathLst>
          </a:custGeom>
          <a:blipFill>
            <a:blip r:embed="rId4">
              <a:alphaModFix amt="23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887216" y="3351098"/>
            <a:ext cx="12513569" cy="6476617"/>
          </a:xfrm>
          <a:custGeom>
            <a:avLst/>
            <a:gdLst/>
            <a:ahLst/>
            <a:cxnLst/>
            <a:rect r="r" b="b" t="t" l="l"/>
            <a:pathLst>
              <a:path h="6476617" w="12513569">
                <a:moveTo>
                  <a:pt x="0" y="0"/>
                </a:moveTo>
                <a:lnTo>
                  <a:pt x="12513568" y="0"/>
                </a:lnTo>
                <a:lnTo>
                  <a:pt x="12513568" y="6476617"/>
                </a:lnTo>
                <a:lnTo>
                  <a:pt x="0" y="6476617"/>
                </a:lnTo>
                <a:lnTo>
                  <a:pt x="0" y="0"/>
                </a:lnTo>
                <a:close/>
              </a:path>
            </a:pathLst>
          </a:custGeom>
          <a:blipFill>
            <a:blip r:embed="rId6"/>
            <a:stretch>
              <a:fillRect l="0" t="0" r="0" b="0"/>
            </a:stretch>
          </a:blipFill>
        </p:spPr>
      </p:sp>
      <p:sp>
        <p:nvSpPr>
          <p:cNvPr name="TextBox 5" id="5"/>
          <p:cNvSpPr txBox="true"/>
          <p:nvPr/>
        </p:nvSpPr>
        <p:spPr>
          <a:xfrm rot="0">
            <a:off x="2596623" y="1019175"/>
            <a:ext cx="9838301" cy="962025"/>
          </a:xfrm>
          <a:prstGeom prst="rect">
            <a:avLst/>
          </a:prstGeom>
        </p:spPr>
        <p:txBody>
          <a:bodyPr anchor="t" rtlCol="false" tIns="0" lIns="0" bIns="0" rIns="0">
            <a:spAutoFit/>
          </a:bodyPr>
          <a:lstStyle/>
          <a:p>
            <a:pPr algn="l" marL="0" indent="0" lvl="0">
              <a:lnSpc>
                <a:spcPts val="7522"/>
              </a:lnSpc>
              <a:spcBef>
                <a:spcPct val="0"/>
              </a:spcBef>
            </a:pPr>
            <a:r>
              <a:rPr lang="en-US" sz="6268">
                <a:solidFill>
                  <a:srgbClr val="3A3632"/>
                </a:solidFill>
                <a:latin typeface="Montserrat Bold"/>
              </a:rPr>
              <a:t>GIẢI PHÁP KHẮC PHỤC</a:t>
            </a:r>
          </a:p>
        </p:txBody>
      </p:sp>
      <p:sp>
        <p:nvSpPr>
          <p:cNvPr name="TextBox 6" id="6"/>
          <p:cNvSpPr txBox="true"/>
          <p:nvPr/>
        </p:nvSpPr>
        <p:spPr>
          <a:xfrm rot="0">
            <a:off x="2750911" y="2145592"/>
            <a:ext cx="8678831" cy="1205506"/>
          </a:xfrm>
          <a:prstGeom prst="rect">
            <a:avLst/>
          </a:prstGeom>
        </p:spPr>
        <p:txBody>
          <a:bodyPr anchor="t" rtlCol="false" tIns="0" lIns="0" bIns="0" rIns="0">
            <a:spAutoFit/>
          </a:bodyPr>
          <a:lstStyle/>
          <a:p>
            <a:pPr algn="l">
              <a:lnSpc>
                <a:spcPts val="4851"/>
              </a:lnSpc>
            </a:pPr>
            <a:r>
              <a:rPr lang="en-US" sz="3515">
                <a:solidFill>
                  <a:srgbClr val="3A3632"/>
                </a:solidFill>
                <a:latin typeface="DM Sans"/>
              </a:rPr>
              <a:t>Sử dụng bộ công cụ PL/SQL</a:t>
            </a:r>
          </a:p>
          <a:p>
            <a:pPr algn="l" marL="0" indent="0" lvl="0">
              <a:lnSpc>
                <a:spcPts val="4851"/>
              </a:lnSpc>
              <a:spcBef>
                <a:spcPct val="0"/>
              </a:spcBef>
            </a:pPr>
            <a:r>
              <a:rPr lang="en-US" sz="3515">
                <a:solidFill>
                  <a:srgbClr val="3A3632"/>
                </a:solidFill>
                <a:latin typeface="DM Sans"/>
              </a:rPr>
              <a:t>“Online ReDefinition”</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431929" y="307721"/>
            <a:ext cx="14601123" cy="9979279"/>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E644A"/>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1259" t="0" r="-1259" b="0"/>
              </a:stretch>
            </a:blipFill>
          </p:spPr>
        </p:sp>
      </p:grpSp>
      <p:sp>
        <p:nvSpPr>
          <p:cNvPr name="Freeform 5" id="5"/>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6365083" y="-2798190"/>
            <a:ext cx="6452848" cy="5596379"/>
          </a:xfrm>
          <a:custGeom>
            <a:avLst/>
            <a:gdLst/>
            <a:ahLst/>
            <a:cxnLst/>
            <a:rect r="r" b="b" t="t" l="l"/>
            <a:pathLst>
              <a:path h="5596379" w="6452848">
                <a:moveTo>
                  <a:pt x="0" y="0"/>
                </a:moveTo>
                <a:lnTo>
                  <a:pt x="6452848" y="0"/>
                </a:lnTo>
                <a:lnTo>
                  <a:pt x="6452848"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333387" y="2798190"/>
            <a:ext cx="10179565" cy="3276600"/>
          </a:xfrm>
          <a:prstGeom prst="rect">
            <a:avLst/>
          </a:prstGeom>
        </p:spPr>
        <p:txBody>
          <a:bodyPr anchor="t" rtlCol="false" tIns="0" lIns="0" bIns="0" rIns="0">
            <a:spAutoFit/>
          </a:bodyPr>
          <a:lstStyle/>
          <a:p>
            <a:pPr algn="ctr" marL="0" indent="0" lvl="0">
              <a:lnSpc>
                <a:spcPts val="6480"/>
              </a:lnSpc>
              <a:spcBef>
                <a:spcPct val="0"/>
              </a:spcBef>
            </a:pPr>
            <a:r>
              <a:rPr lang="en-US" sz="5400">
                <a:solidFill>
                  <a:srgbClr val="000000"/>
                </a:solidFill>
                <a:latin typeface="Montserrat Bold"/>
              </a:rPr>
              <a:t>ĐÁNH GIÁ BẢO MẬT HỆ THỐNG VỚI ORACLE DATABASE SECURITY ASSESSMENT TOOL</a:t>
            </a:r>
          </a:p>
        </p:txBody>
      </p:sp>
      <p:sp>
        <p:nvSpPr>
          <p:cNvPr name="TextBox 8" id="8"/>
          <p:cNvSpPr txBox="true"/>
          <p:nvPr/>
        </p:nvSpPr>
        <p:spPr>
          <a:xfrm rot="0">
            <a:off x="7054462" y="6344450"/>
            <a:ext cx="10204838" cy="333375"/>
          </a:xfrm>
          <a:prstGeom prst="rect">
            <a:avLst/>
          </a:prstGeom>
        </p:spPr>
        <p:txBody>
          <a:bodyPr anchor="t" rtlCol="false" tIns="0" lIns="0" bIns="0" rIns="0">
            <a:spAutoFit/>
          </a:bodyPr>
          <a:lstStyle/>
          <a:p>
            <a:pPr algn="r" marL="0" indent="0" lvl="0">
              <a:lnSpc>
                <a:spcPts val="2639"/>
              </a:lnSpc>
              <a:spcBef>
                <a:spcPct val="0"/>
              </a:spcBef>
            </a:pPr>
            <a:r>
              <a:rPr lang="en-US" sz="2199">
                <a:solidFill>
                  <a:srgbClr val="24211D"/>
                </a:solidFill>
                <a:latin typeface="Montserrat Bold"/>
              </a:rPr>
              <a:t>TRÌNH BÀY: ĐỨC ANH</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568312" y="7215055"/>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6397320" y="1435076"/>
            <a:ext cx="9879016" cy="731060"/>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24211D"/>
                </a:solidFill>
                <a:latin typeface="Now Bold"/>
              </a:rPr>
              <a:t>TỔNG QUAN VỀ DBSAT</a:t>
            </a:r>
          </a:p>
        </p:txBody>
      </p:sp>
      <p:grpSp>
        <p:nvGrpSpPr>
          <p:cNvPr name="Group 6" id="6"/>
          <p:cNvGrpSpPr/>
          <p:nvPr/>
        </p:nvGrpSpPr>
        <p:grpSpPr>
          <a:xfrm rot="0">
            <a:off x="7552078" y="5574970"/>
            <a:ext cx="4224016" cy="844808"/>
            <a:chOff x="0" y="0"/>
            <a:chExt cx="5632022" cy="1126410"/>
          </a:xfrm>
        </p:grpSpPr>
        <p:grpSp>
          <p:nvGrpSpPr>
            <p:cNvPr name="Group 7" id="7"/>
            <p:cNvGrpSpPr/>
            <p:nvPr/>
          </p:nvGrpSpPr>
          <p:grpSpPr>
            <a:xfrm rot="0">
              <a:off x="0" y="0"/>
              <a:ext cx="1126410" cy="112641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897"/>
                  </a:lnSpc>
                </a:pPr>
                <a:r>
                  <a:rPr lang="en-US" sz="2100">
                    <a:solidFill>
                      <a:srgbClr val="FFFFFF"/>
                    </a:solidFill>
                    <a:latin typeface="DM Sans Bold"/>
                  </a:rPr>
                  <a:t>01</a:t>
                </a:r>
              </a:p>
            </p:txBody>
          </p:sp>
        </p:grpSp>
        <p:sp>
          <p:nvSpPr>
            <p:cNvPr name="TextBox 10" id="10"/>
            <p:cNvSpPr txBox="true"/>
            <p:nvPr/>
          </p:nvSpPr>
          <p:spPr>
            <a:xfrm rot="0">
              <a:off x="1291093" y="84034"/>
              <a:ext cx="4340929" cy="929767"/>
            </a:xfrm>
            <a:prstGeom prst="rect">
              <a:avLst/>
            </a:prstGeom>
          </p:spPr>
          <p:txBody>
            <a:bodyPr anchor="t" rtlCol="false" tIns="0" lIns="0" bIns="0" rIns="0">
              <a:spAutoFit/>
            </a:bodyPr>
            <a:lstStyle/>
            <a:p>
              <a:pPr algn="l" marL="0" indent="0" lvl="0">
                <a:lnSpc>
                  <a:spcPts val="2897"/>
                </a:lnSpc>
                <a:spcBef>
                  <a:spcPct val="0"/>
                </a:spcBef>
              </a:pPr>
              <a:r>
                <a:rPr lang="en-US" sz="2100">
                  <a:solidFill>
                    <a:srgbClr val="3A3632"/>
                  </a:solidFill>
                  <a:latin typeface="Montserrat Bold"/>
                </a:rPr>
                <a:t>Đánh giá nhanh chóng và dễ dàng</a:t>
              </a:r>
            </a:p>
          </p:txBody>
        </p:sp>
      </p:grpSp>
      <p:grpSp>
        <p:nvGrpSpPr>
          <p:cNvPr name="Group 11" id="11"/>
          <p:cNvGrpSpPr/>
          <p:nvPr/>
        </p:nvGrpSpPr>
        <p:grpSpPr>
          <a:xfrm rot="0">
            <a:off x="7552078" y="7011575"/>
            <a:ext cx="4224016" cy="844808"/>
            <a:chOff x="0" y="0"/>
            <a:chExt cx="5632022" cy="1126410"/>
          </a:xfrm>
        </p:grpSpPr>
        <p:grpSp>
          <p:nvGrpSpPr>
            <p:cNvPr name="Group 12" id="12"/>
            <p:cNvGrpSpPr/>
            <p:nvPr/>
          </p:nvGrpSpPr>
          <p:grpSpPr>
            <a:xfrm rot="0">
              <a:off x="0" y="0"/>
              <a:ext cx="1126410" cy="112641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897"/>
                  </a:lnSpc>
                </a:pPr>
                <a:r>
                  <a:rPr lang="en-US" sz="2100">
                    <a:solidFill>
                      <a:srgbClr val="FFFFFF"/>
                    </a:solidFill>
                    <a:latin typeface="DM Sans Bold"/>
                  </a:rPr>
                  <a:t>02</a:t>
                </a:r>
              </a:p>
            </p:txBody>
          </p:sp>
        </p:grpSp>
        <p:sp>
          <p:nvSpPr>
            <p:cNvPr name="TextBox 15" id="15"/>
            <p:cNvSpPr txBox="true"/>
            <p:nvPr/>
          </p:nvSpPr>
          <p:spPr>
            <a:xfrm rot="0">
              <a:off x="1291093" y="289146"/>
              <a:ext cx="4340929" cy="447167"/>
            </a:xfrm>
            <a:prstGeom prst="rect">
              <a:avLst/>
            </a:prstGeom>
          </p:spPr>
          <p:txBody>
            <a:bodyPr anchor="t" rtlCol="false" tIns="0" lIns="0" bIns="0" rIns="0">
              <a:spAutoFit/>
            </a:bodyPr>
            <a:lstStyle/>
            <a:p>
              <a:pPr algn="l" marL="0" indent="0" lvl="0">
                <a:lnSpc>
                  <a:spcPts val="2897"/>
                </a:lnSpc>
                <a:spcBef>
                  <a:spcPct val="0"/>
                </a:spcBef>
              </a:pPr>
              <a:r>
                <a:rPr lang="en-US" sz="2100">
                  <a:solidFill>
                    <a:srgbClr val="3A3632"/>
                  </a:solidFill>
                  <a:latin typeface="Montserrat Bold"/>
                </a:rPr>
                <a:t>Giảm thiểu rủi ro</a:t>
              </a:r>
            </a:p>
          </p:txBody>
        </p:sp>
      </p:grpSp>
      <p:grpSp>
        <p:nvGrpSpPr>
          <p:cNvPr name="Group 16" id="16"/>
          <p:cNvGrpSpPr/>
          <p:nvPr/>
        </p:nvGrpSpPr>
        <p:grpSpPr>
          <a:xfrm rot="0">
            <a:off x="7552078" y="8448181"/>
            <a:ext cx="4224016" cy="844808"/>
            <a:chOff x="0" y="0"/>
            <a:chExt cx="5632022" cy="1126410"/>
          </a:xfrm>
        </p:grpSpPr>
        <p:grpSp>
          <p:nvGrpSpPr>
            <p:cNvPr name="Group 17" id="17"/>
            <p:cNvGrpSpPr/>
            <p:nvPr/>
          </p:nvGrpSpPr>
          <p:grpSpPr>
            <a:xfrm rot="0">
              <a:off x="0" y="0"/>
              <a:ext cx="1126410" cy="112641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897"/>
                  </a:lnSpc>
                </a:pPr>
                <a:r>
                  <a:rPr lang="en-US" sz="2100">
                    <a:solidFill>
                      <a:srgbClr val="FFFFFF"/>
                    </a:solidFill>
                    <a:latin typeface="DM Sans Bold"/>
                  </a:rPr>
                  <a:t>03</a:t>
                </a:r>
              </a:p>
            </p:txBody>
          </p:sp>
        </p:grpSp>
        <p:sp>
          <p:nvSpPr>
            <p:cNvPr name="TextBox 20" id="20"/>
            <p:cNvSpPr txBox="true"/>
            <p:nvPr/>
          </p:nvSpPr>
          <p:spPr>
            <a:xfrm rot="0">
              <a:off x="1291093" y="84034"/>
              <a:ext cx="4340929" cy="929767"/>
            </a:xfrm>
            <a:prstGeom prst="rect">
              <a:avLst/>
            </a:prstGeom>
          </p:spPr>
          <p:txBody>
            <a:bodyPr anchor="t" rtlCol="false" tIns="0" lIns="0" bIns="0" rIns="0">
              <a:spAutoFit/>
            </a:bodyPr>
            <a:lstStyle/>
            <a:p>
              <a:pPr algn="l" marL="0" indent="0" lvl="0">
                <a:lnSpc>
                  <a:spcPts val="2897"/>
                </a:lnSpc>
                <a:spcBef>
                  <a:spcPct val="0"/>
                </a:spcBef>
              </a:pPr>
              <a:r>
                <a:rPr lang="en-US" sz="2100">
                  <a:solidFill>
                    <a:srgbClr val="3A3632"/>
                  </a:solidFill>
                  <a:latin typeface="Montserrat Bold"/>
                </a:rPr>
                <a:t>Hỗ trợ tuân thủ quy định</a:t>
              </a:r>
            </a:p>
          </p:txBody>
        </p:sp>
      </p:grpSp>
      <p:sp>
        <p:nvSpPr>
          <p:cNvPr name="TextBox 21" id="21"/>
          <p:cNvSpPr txBox="true"/>
          <p:nvPr/>
        </p:nvSpPr>
        <p:spPr>
          <a:xfrm rot="0">
            <a:off x="7060547" y="2499511"/>
            <a:ext cx="7424922" cy="1722501"/>
          </a:xfrm>
          <a:prstGeom prst="rect">
            <a:avLst/>
          </a:prstGeom>
        </p:spPr>
        <p:txBody>
          <a:bodyPr anchor="t" rtlCol="false" tIns="0" lIns="0" bIns="0" rIns="0">
            <a:spAutoFit/>
          </a:bodyPr>
          <a:lstStyle/>
          <a:p>
            <a:pPr algn="l">
              <a:lnSpc>
                <a:spcPts val="3507"/>
              </a:lnSpc>
            </a:pPr>
            <a:r>
              <a:rPr lang="en-US" sz="2100">
                <a:solidFill>
                  <a:srgbClr val="000000"/>
                </a:solidFill>
                <a:latin typeface="Montserrat Bold"/>
              </a:rPr>
              <a:t>Oracle DBSAT là Gì?</a:t>
            </a:r>
          </a:p>
          <a:p>
            <a:pPr algn="l" marL="453390" indent="-226695" lvl="1">
              <a:lnSpc>
                <a:spcPts val="3507"/>
              </a:lnSpc>
              <a:buFont typeface="Arial"/>
              <a:buChar char="•"/>
            </a:pPr>
            <a:r>
              <a:rPr lang="en-US" sz="2100">
                <a:solidFill>
                  <a:srgbClr val="000000"/>
                </a:solidFill>
                <a:latin typeface="Montserrat"/>
              </a:rPr>
              <a:t>Công cụ đánh giá an toàn cơ sở dữ liệu phổ biến.</a:t>
            </a:r>
          </a:p>
          <a:p>
            <a:pPr algn="l" marL="453390" indent="-226695" lvl="1">
              <a:lnSpc>
                <a:spcPts val="3507"/>
              </a:lnSpc>
              <a:buFont typeface="Arial"/>
              <a:buChar char="•"/>
            </a:pPr>
            <a:r>
              <a:rPr lang="en-US" sz="2100">
                <a:solidFill>
                  <a:srgbClr val="000000"/>
                </a:solidFill>
                <a:latin typeface="Montserrat"/>
              </a:rPr>
              <a:t>Xác định rủi ro trong cấu hình, vận hành, và triển khai cơ sở dữ liệu.</a:t>
            </a:r>
          </a:p>
        </p:txBody>
      </p:sp>
      <p:sp>
        <p:nvSpPr>
          <p:cNvPr name="TextBox 22" id="22"/>
          <p:cNvSpPr txBox="true"/>
          <p:nvPr/>
        </p:nvSpPr>
        <p:spPr>
          <a:xfrm rot="0">
            <a:off x="7060547" y="4800981"/>
            <a:ext cx="2603540" cy="342519"/>
          </a:xfrm>
          <a:prstGeom prst="rect">
            <a:avLst/>
          </a:prstGeom>
        </p:spPr>
        <p:txBody>
          <a:bodyPr anchor="t" rtlCol="false" tIns="0" lIns="0" bIns="0" rIns="0">
            <a:spAutoFit/>
          </a:bodyPr>
          <a:lstStyle/>
          <a:p>
            <a:pPr algn="ctr">
              <a:lnSpc>
                <a:spcPts val="2897"/>
              </a:lnSpc>
              <a:spcBef>
                <a:spcPct val="0"/>
              </a:spcBef>
            </a:pPr>
            <a:r>
              <a:rPr lang="en-US" sz="2100">
                <a:solidFill>
                  <a:srgbClr val="000000"/>
                </a:solidFill>
                <a:latin typeface="Montserrat Bold"/>
              </a:rPr>
              <a:t>Lợi ích của DBSAT:</a:t>
            </a:r>
          </a:p>
        </p:txBody>
      </p:sp>
      <p:grpSp>
        <p:nvGrpSpPr>
          <p:cNvPr name="Group 23" id="23"/>
          <p:cNvGrpSpPr/>
          <p:nvPr/>
        </p:nvGrpSpPr>
        <p:grpSpPr>
          <a:xfrm rot="0">
            <a:off x="12052319" y="5540281"/>
            <a:ext cx="4224016" cy="844808"/>
            <a:chOff x="0" y="0"/>
            <a:chExt cx="5632022" cy="1126410"/>
          </a:xfrm>
        </p:grpSpPr>
        <p:grpSp>
          <p:nvGrpSpPr>
            <p:cNvPr name="Group 24" id="24"/>
            <p:cNvGrpSpPr/>
            <p:nvPr/>
          </p:nvGrpSpPr>
          <p:grpSpPr>
            <a:xfrm rot="0">
              <a:off x="0" y="0"/>
              <a:ext cx="1126410" cy="11264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897"/>
                  </a:lnSpc>
                </a:pPr>
                <a:r>
                  <a:rPr lang="en-US" sz="2100">
                    <a:solidFill>
                      <a:srgbClr val="FFFFFF"/>
                    </a:solidFill>
                    <a:latin typeface="DM Sans Bold"/>
                  </a:rPr>
                  <a:t>04</a:t>
                </a:r>
              </a:p>
            </p:txBody>
          </p:sp>
        </p:grpSp>
        <p:sp>
          <p:nvSpPr>
            <p:cNvPr name="TextBox 27" id="27"/>
            <p:cNvSpPr txBox="true"/>
            <p:nvPr/>
          </p:nvSpPr>
          <p:spPr>
            <a:xfrm rot="0">
              <a:off x="1291093" y="289146"/>
              <a:ext cx="4340929" cy="447167"/>
            </a:xfrm>
            <a:prstGeom prst="rect">
              <a:avLst/>
            </a:prstGeom>
          </p:spPr>
          <p:txBody>
            <a:bodyPr anchor="t" rtlCol="false" tIns="0" lIns="0" bIns="0" rIns="0">
              <a:spAutoFit/>
            </a:bodyPr>
            <a:lstStyle/>
            <a:p>
              <a:pPr algn="l" marL="0" indent="0" lvl="0">
                <a:lnSpc>
                  <a:spcPts val="2897"/>
                </a:lnSpc>
                <a:spcBef>
                  <a:spcPct val="0"/>
                </a:spcBef>
              </a:pPr>
              <a:r>
                <a:rPr lang="en-US" sz="2100">
                  <a:solidFill>
                    <a:srgbClr val="3A3632"/>
                  </a:solidFill>
                  <a:latin typeface="Montserrat Bold"/>
                </a:rPr>
                <a:t>Cải thiện bảo mật</a:t>
              </a:r>
            </a:p>
          </p:txBody>
        </p:sp>
      </p:grpSp>
      <p:grpSp>
        <p:nvGrpSpPr>
          <p:cNvPr name="Group 28" id="28"/>
          <p:cNvGrpSpPr/>
          <p:nvPr/>
        </p:nvGrpSpPr>
        <p:grpSpPr>
          <a:xfrm rot="0">
            <a:off x="12052319" y="6976887"/>
            <a:ext cx="4224016" cy="844808"/>
            <a:chOff x="0" y="0"/>
            <a:chExt cx="5632022" cy="1126410"/>
          </a:xfrm>
        </p:grpSpPr>
        <p:grpSp>
          <p:nvGrpSpPr>
            <p:cNvPr name="Group 29" id="29"/>
            <p:cNvGrpSpPr/>
            <p:nvPr/>
          </p:nvGrpSpPr>
          <p:grpSpPr>
            <a:xfrm rot="0">
              <a:off x="0" y="0"/>
              <a:ext cx="1126410" cy="1126410"/>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897"/>
                  </a:lnSpc>
                </a:pPr>
                <a:r>
                  <a:rPr lang="en-US" sz="2100">
                    <a:solidFill>
                      <a:srgbClr val="FFFFFF"/>
                    </a:solidFill>
                    <a:latin typeface="DM Sans Bold"/>
                  </a:rPr>
                  <a:t>05</a:t>
                </a:r>
              </a:p>
            </p:txBody>
          </p:sp>
        </p:grpSp>
        <p:sp>
          <p:nvSpPr>
            <p:cNvPr name="TextBox 32" id="32"/>
            <p:cNvSpPr txBox="true"/>
            <p:nvPr/>
          </p:nvSpPr>
          <p:spPr>
            <a:xfrm rot="0">
              <a:off x="1291093" y="84034"/>
              <a:ext cx="4340929" cy="929767"/>
            </a:xfrm>
            <a:prstGeom prst="rect">
              <a:avLst/>
            </a:prstGeom>
          </p:spPr>
          <p:txBody>
            <a:bodyPr anchor="t" rtlCol="false" tIns="0" lIns="0" bIns="0" rIns="0">
              <a:spAutoFit/>
            </a:bodyPr>
            <a:lstStyle/>
            <a:p>
              <a:pPr algn="l" marL="0" indent="0" lvl="0">
                <a:lnSpc>
                  <a:spcPts val="2897"/>
                </a:lnSpc>
                <a:spcBef>
                  <a:spcPct val="0"/>
                </a:spcBef>
              </a:pPr>
              <a:r>
                <a:rPr lang="en-US" sz="2100">
                  <a:solidFill>
                    <a:srgbClr val="3A3632"/>
                  </a:solidFill>
                  <a:latin typeface="Montserrat Bold"/>
                </a:rPr>
                <a:t>Đồng bộ hóa với chiến lược bảo mật</a:t>
              </a:r>
            </a:p>
          </p:txBody>
        </p:sp>
      </p:grpSp>
      <p:grpSp>
        <p:nvGrpSpPr>
          <p:cNvPr name="Group 33" id="33"/>
          <p:cNvGrpSpPr/>
          <p:nvPr/>
        </p:nvGrpSpPr>
        <p:grpSpPr>
          <a:xfrm rot="0">
            <a:off x="12052319" y="8413492"/>
            <a:ext cx="4224016" cy="844808"/>
            <a:chOff x="0" y="0"/>
            <a:chExt cx="5632022" cy="1126410"/>
          </a:xfrm>
        </p:grpSpPr>
        <p:grpSp>
          <p:nvGrpSpPr>
            <p:cNvPr name="Group 34" id="34"/>
            <p:cNvGrpSpPr/>
            <p:nvPr/>
          </p:nvGrpSpPr>
          <p:grpSpPr>
            <a:xfrm rot="0">
              <a:off x="0" y="0"/>
              <a:ext cx="1126410" cy="11264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4A35"/>
              </a:solidFill>
            </p:spPr>
          </p:sp>
          <p:sp>
            <p:nvSpPr>
              <p:cNvPr name="TextBox 36" id="36"/>
              <p:cNvSpPr txBox="true"/>
              <p:nvPr/>
            </p:nvSpPr>
            <p:spPr>
              <a:xfrm>
                <a:off x="76200" y="38100"/>
                <a:ext cx="660400" cy="698500"/>
              </a:xfrm>
              <a:prstGeom prst="rect">
                <a:avLst/>
              </a:prstGeom>
            </p:spPr>
            <p:txBody>
              <a:bodyPr anchor="ctr" rtlCol="false" tIns="50800" lIns="50800" bIns="50800" rIns="50800"/>
              <a:lstStyle/>
              <a:p>
                <a:pPr algn="ctr">
                  <a:lnSpc>
                    <a:spcPts val="2897"/>
                  </a:lnSpc>
                </a:pPr>
                <a:r>
                  <a:rPr lang="en-US" sz="2100">
                    <a:solidFill>
                      <a:srgbClr val="FFFFFF"/>
                    </a:solidFill>
                    <a:latin typeface="DM Sans Bold"/>
                  </a:rPr>
                  <a:t>06</a:t>
                </a:r>
              </a:p>
            </p:txBody>
          </p:sp>
        </p:grpSp>
        <p:sp>
          <p:nvSpPr>
            <p:cNvPr name="TextBox 37" id="37"/>
            <p:cNvSpPr txBox="true"/>
            <p:nvPr/>
          </p:nvSpPr>
          <p:spPr>
            <a:xfrm rot="0">
              <a:off x="1291093" y="289146"/>
              <a:ext cx="4340929" cy="447167"/>
            </a:xfrm>
            <a:prstGeom prst="rect">
              <a:avLst/>
            </a:prstGeom>
          </p:spPr>
          <p:txBody>
            <a:bodyPr anchor="t" rtlCol="false" tIns="0" lIns="0" bIns="0" rIns="0">
              <a:spAutoFit/>
            </a:bodyPr>
            <a:lstStyle/>
            <a:p>
              <a:pPr algn="l" marL="0" indent="0" lvl="0">
                <a:lnSpc>
                  <a:spcPts val="2897"/>
                </a:lnSpc>
                <a:spcBef>
                  <a:spcPct val="0"/>
                </a:spcBef>
              </a:pPr>
              <a:r>
                <a:rPr lang="en-US" sz="2100">
                  <a:solidFill>
                    <a:srgbClr val="3A3632"/>
                  </a:solidFill>
                  <a:latin typeface="Montserrat Bold"/>
                </a:rPr>
                <a:t>Tiện ích nhẹ</a:t>
              </a:r>
            </a:p>
          </p:txBody>
        </p:sp>
      </p:gr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20668" y="7565253"/>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4" id="4"/>
          <p:cNvGrpSpPr/>
          <p:nvPr/>
        </p:nvGrpSpPr>
        <p:grpSpPr>
          <a:xfrm rot="0">
            <a:off x="11677468" y="3443256"/>
            <a:ext cx="4297048" cy="4121997"/>
            <a:chOff x="0" y="0"/>
            <a:chExt cx="1131733" cy="1085629"/>
          </a:xfrm>
        </p:grpSpPr>
        <p:sp>
          <p:nvSpPr>
            <p:cNvPr name="Freeform 5" id="5"/>
            <p:cNvSpPr/>
            <p:nvPr/>
          </p:nvSpPr>
          <p:spPr>
            <a:xfrm flipH="false" flipV="false" rot="0">
              <a:off x="0" y="0"/>
              <a:ext cx="1131733" cy="1085629"/>
            </a:xfrm>
            <a:custGeom>
              <a:avLst/>
              <a:gdLst/>
              <a:ahLst/>
              <a:cxnLst/>
              <a:rect r="r" b="b" t="t" l="l"/>
              <a:pathLst>
                <a:path h="1085629" w="1131733">
                  <a:moveTo>
                    <a:pt x="0" y="0"/>
                  </a:moveTo>
                  <a:lnTo>
                    <a:pt x="1131733" y="0"/>
                  </a:lnTo>
                  <a:lnTo>
                    <a:pt x="1131733" y="1085629"/>
                  </a:lnTo>
                  <a:lnTo>
                    <a:pt x="0" y="1085629"/>
                  </a:lnTo>
                  <a:close/>
                </a:path>
              </a:pathLst>
            </a:custGeom>
            <a:solidFill>
              <a:srgbClr val="FAF9F8"/>
            </a:solidFill>
            <a:ln w="19050" cap="sq">
              <a:solidFill>
                <a:srgbClr val="FFFFFF"/>
              </a:solidFill>
              <a:prstDash val="solid"/>
              <a:miter/>
            </a:ln>
          </p:spPr>
        </p:sp>
        <p:sp>
          <p:nvSpPr>
            <p:cNvPr name="TextBox 6" id="6"/>
            <p:cNvSpPr txBox="true"/>
            <p:nvPr/>
          </p:nvSpPr>
          <p:spPr>
            <a:xfrm>
              <a:off x="0" y="-38100"/>
              <a:ext cx="1131733" cy="1123729"/>
            </a:xfrm>
            <a:prstGeom prst="rect">
              <a:avLst/>
            </a:prstGeom>
          </p:spPr>
          <p:txBody>
            <a:bodyPr anchor="ctr" rtlCol="false" tIns="50800" lIns="50800" bIns="50800" rIns="50800"/>
            <a:lstStyle/>
            <a:p>
              <a:pPr algn="ctr">
                <a:lnSpc>
                  <a:spcPts val="2605"/>
                </a:lnSpc>
              </a:pPr>
            </a:p>
          </p:txBody>
        </p:sp>
      </p:grpSp>
      <p:sp>
        <p:nvSpPr>
          <p:cNvPr name="Freeform 7" id="7"/>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5043486" y="1403480"/>
            <a:ext cx="8197288" cy="638175"/>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3A3632"/>
                </a:solidFill>
                <a:latin typeface="Montserrat Bold"/>
              </a:rPr>
              <a:t>CHỨC NĂNG CỦA DBSAT</a:t>
            </a:r>
          </a:p>
        </p:txBody>
      </p:sp>
      <p:sp>
        <p:nvSpPr>
          <p:cNvPr name="TextBox 9" id="9"/>
          <p:cNvSpPr txBox="true"/>
          <p:nvPr/>
        </p:nvSpPr>
        <p:spPr>
          <a:xfrm rot="0">
            <a:off x="12205740" y="5343522"/>
            <a:ext cx="3149666" cy="749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Xác định Dữ liệu Nhạy cảm</a:t>
            </a:r>
          </a:p>
        </p:txBody>
      </p:sp>
      <p:sp>
        <p:nvSpPr>
          <p:cNvPr name="TextBox 10" id="10"/>
          <p:cNvSpPr txBox="true"/>
          <p:nvPr/>
        </p:nvSpPr>
        <p:spPr>
          <a:xfrm rot="0">
            <a:off x="12263487" y="6394792"/>
            <a:ext cx="3200745" cy="526031"/>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3A3632"/>
                </a:solidFill>
                <a:latin typeface="Montserrat"/>
              </a:rPr>
              <a:t>Xác định dữ liệu nhạy cảm trong CSDL</a:t>
            </a:r>
          </a:p>
        </p:txBody>
      </p:sp>
      <p:sp>
        <p:nvSpPr>
          <p:cNvPr name="Freeform 11" id="11"/>
          <p:cNvSpPr/>
          <p:nvPr/>
        </p:nvSpPr>
        <p:spPr>
          <a:xfrm flipH="false" flipV="false" rot="0">
            <a:off x="2277822" y="7565253"/>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12" id="12"/>
          <p:cNvSpPr/>
          <p:nvPr/>
        </p:nvSpPr>
        <p:spPr>
          <a:xfrm flipH="false" flipV="false" rot="0">
            <a:off x="6948433" y="7565253"/>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grpSp>
        <p:nvGrpSpPr>
          <p:cNvPr name="Group 13" id="13"/>
          <p:cNvGrpSpPr/>
          <p:nvPr/>
        </p:nvGrpSpPr>
        <p:grpSpPr>
          <a:xfrm rot="0">
            <a:off x="2264572" y="3443256"/>
            <a:ext cx="4297048" cy="4121997"/>
            <a:chOff x="0" y="0"/>
            <a:chExt cx="1131733" cy="1085629"/>
          </a:xfrm>
        </p:grpSpPr>
        <p:sp>
          <p:nvSpPr>
            <p:cNvPr name="Freeform 14" id="14"/>
            <p:cNvSpPr/>
            <p:nvPr/>
          </p:nvSpPr>
          <p:spPr>
            <a:xfrm flipH="false" flipV="false" rot="0">
              <a:off x="0" y="0"/>
              <a:ext cx="1131733" cy="1085629"/>
            </a:xfrm>
            <a:custGeom>
              <a:avLst/>
              <a:gdLst/>
              <a:ahLst/>
              <a:cxnLst/>
              <a:rect r="r" b="b" t="t" l="l"/>
              <a:pathLst>
                <a:path h="1085629" w="1131733">
                  <a:moveTo>
                    <a:pt x="0" y="0"/>
                  </a:moveTo>
                  <a:lnTo>
                    <a:pt x="1131733" y="0"/>
                  </a:lnTo>
                  <a:lnTo>
                    <a:pt x="1131733" y="1085629"/>
                  </a:lnTo>
                  <a:lnTo>
                    <a:pt x="0" y="1085629"/>
                  </a:lnTo>
                  <a:close/>
                </a:path>
              </a:pathLst>
            </a:custGeom>
            <a:solidFill>
              <a:srgbClr val="FAF9F8"/>
            </a:solidFill>
            <a:ln w="19050" cap="sq">
              <a:solidFill>
                <a:srgbClr val="FFFFFF"/>
              </a:solidFill>
              <a:prstDash val="solid"/>
              <a:miter/>
            </a:ln>
          </p:spPr>
        </p:sp>
        <p:sp>
          <p:nvSpPr>
            <p:cNvPr name="TextBox 15" id="15"/>
            <p:cNvSpPr txBox="true"/>
            <p:nvPr/>
          </p:nvSpPr>
          <p:spPr>
            <a:xfrm>
              <a:off x="0" y="-38100"/>
              <a:ext cx="1131733" cy="1123729"/>
            </a:xfrm>
            <a:prstGeom prst="rect">
              <a:avLst/>
            </a:prstGeom>
          </p:spPr>
          <p:txBody>
            <a:bodyPr anchor="ctr" rtlCol="false" tIns="50800" lIns="50800" bIns="50800" rIns="50800"/>
            <a:lstStyle/>
            <a:p>
              <a:pPr algn="ctr">
                <a:lnSpc>
                  <a:spcPts val="2605"/>
                </a:lnSpc>
              </a:pPr>
            </a:p>
          </p:txBody>
        </p:sp>
      </p:grpSp>
      <p:grpSp>
        <p:nvGrpSpPr>
          <p:cNvPr name="Group 16" id="16"/>
          <p:cNvGrpSpPr/>
          <p:nvPr/>
        </p:nvGrpSpPr>
        <p:grpSpPr>
          <a:xfrm rot="0">
            <a:off x="6971195" y="3443256"/>
            <a:ext cx="4297048" cy="4121997"/>
            <a:chOff x="0" y="0"/>
            <a:chExt cx="1131733" cy="1085629"/>
          </a:xfrm>
        </p:grpSpPr>
        <p:sp>
          <p:nvSpPr>
            <p:cNvPr name="Freeform 17" id="17"/>
            <p:cNvSpPr/>
            <p:nvPr/>
          </p:nvSpPr>
          <p:spPr>
            <a:xfrm flipH="false" flipV="false" rot="0">
              <a:off x="0" y="0"/>
              <a:ext cx="1131733" cy="1085629"/>
            </a:xfrm>
            <a:custGeom>
              <a:avLst/>
              <a:gdLst/>
              <a:ahLst/>
              <a:cxnLst/>
              <a:rect r="r" b="b" t="t" l="l"/>
              <a:pathLst>
                <a:path h="1085629" w="1131733">
                  <a:moveTo>
                    <a:pt x="0" y="0"/>
                  </a:moveTo>
                  <a:lnTo>
                    <a:pt x="1131733" y="0"/>
                  </a:lnTo>
                  <a:lnTo>
                    <a:pt x="1131733" y="1085629"/>
                  </a:lnTo>
                  <a:lnTo>
                    <a:pt x="0" y="1085629"/>
                  </a:lnTo>
                  <a:close/>
                </a:path>
              </a:pathLst>
            </a:custGeom>
            <a:solidFill>
              <a:srgbClr val="FAF9F8"/>
            </a:solidFill>
            <a:ln w="19050" cap="sq">
              <a:solidFill>
                <a:srgbClr val="FFFFFF"/>
              </a:solidFill>
              <a:prstDash val="solid"/>
              <a:miter/>
            </a:ln>
          </p:spPr>
        </p:sp>
        <p:sp>
          <p:nvSpPr>
            <p:cNvPr name="TextBox 18" id="18"/>
            <p:cNvSpPr txBox="true"/>
            <p:nvPr/>
          </p:nvSpPr>
          <p:spPr>
            <a:xfrm>
              <a:off x="0" y="-38100"/>
              <a:ext cx="1131733" cy="1123729"/>
            </a:xfrm>
            <a:prstGeom prst="rect">
              <a:avLst/>
            </a:prstGeom>
          </p:spPr>
          <p:txBody>
            <a:bodyPr anchor="ctr" rtlCol="false" tIns="50800" lIns="50800" bIns="50800" rIns="50800"/>
            <a:lstStyle/>
            <a:p>
              <a:pPr algn="ctr">
                <a:lnSpc>
                  <a:spcPts val="2605"/>
                </a:lnSpc>
              </a:pPr>
            </a:p>
          </p:txBody>
        </p:sp>
      </p:grpSp>
      <p:sp>
        <p:nvSpPr>
          <p:cNvPr name="TextBox 19" id="19"/>
          <p:cNvSpPr txBox="true"/>
          <p:nvPr/>
        </p:nvSpPr>
        <p:spPr>
          <a:xfrm rot="0">
            <a:off x="2938052" y="6394792"/>
            <a:ext cx="2999350" cy="526031"/>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3A3632"/>
                </a:solidFill>
                <a:latin typeface="DM Sans"/>
              </a:rPr>
              <a:t>Thu thập thông tin về cấu hình cơ sở dữ liệu</a:t>
            </a:r>
          </a:p>
        </p:txBody>
      </p:sp>
      <p:sp>
        <p:nvSpPr>
          <p:cNvPr name="TextBox 20" id="20"/>
          <p:cNvSpPr txBox="true"/>
          <p:nvPr/>
        </p:nvSpPr>
        <p:spPr>
          <a:xfrm rot="0">
            <a:off x="3038749" y="5343522"/>
            <a:ext cx="2797955" cy="749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Kiểm tra Cấu hình Cơ sở dữ liệu</a:t>
            </a:r>
          </a:p>
        </p:txBody>
      </p:sp>
      <p:sp>
        <p:nvSpPr>
          <p:cNvPr name="TextBox 21" id="21"/>
          <p:cNvSpPr txBox="true"/>
          <p:nvPr/>
        </p:nvSpPr>
        <p:spPr>
          <a:xfrm rot="0">
            <a:off x="7541758" y="6394792"/>
            <a:ext cx="3200745" cy="542718"/>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3A3632"/>
                </a:solidFill>
                <a:latin typeface="DM Sans"/>
              </a:rPr>
              <a:t>Phân tích đánh giá người dùng và quyền hạn của họ trong CSDL</a:t>
            </a:r>
          </a:p>
        </p:txBody>
      </p:sp>
      <p:sp>
        <p:nvSpPr>
          <p:cNvPr name="TextBox 22" id="22"/>
          <p:cNvSpPr txBox="true"/>
          <p:nvPr/>
        </p:nvSpPr>
        <p:spPr>
          <a:xfrm rot="0">
            <a:off x="7638528" y="5343522"/>
            <a:ext cx="3007206" cy="749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Phân tích Người dùng và Quyền Hạn</a:t>
            </a:r>
          </a:p>
        </p:txBody>
      </p:sp>
      <p:sp>
        <p:nvSpPr>
          <p:cNvPr name="TextBox 23" id="23"/>
          <p:cNvSpPr txBox="true"/>
          <p:nvPr/>
        </p:nvSpPr>
        <p:spPr>
          <a:xfrm rot="0">
            <a:off x="3787422" y="3655988"/>
            <a:ext cx="1251347" cy="1557019"/>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Montserrat Bold"/>
              </a:rPr>
              <a:t>01</a:t>
            </a:r>
          </a:p>
        </p:txBody>
      </p:sp>
      <p:sp>
        <p:nvSpPr>
          <p:cNvPr name="TextBox 24" id="24"/>
          <p:cNvSpPr txBox="true"/>
          <p:nvPr/>
        </p:nvSpPr>
        <p:spPr>
          <a:xfrm rot="0">
            <a:off x="8366995" y="3655988"/>
            <a:ext cx="1482685" cy="1557019"/>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Montserrat Bold"/>
              </a:rPr>
              <a:t>02</a:t>
            </a:r>
          </a:p>
        </p:txBody>
      </p:sp>
      <p:sp>
        <p:nvSpPr>
          <p:cNvPr name="TextBox 25" id="25"/>
          <p:cNvSpPr txBox="true"/>
          <p:nvPr/>
        </p:nvSpPr>
        <p:spPr>
          <a:xfrm rot="0">
            <a:off x="13038039" y="3655988"/>
            <a:ext cx="1485067" cy="1557019"/>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Montserrat Bold"/>
              </a:rPr>
              <a:t>03</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20668" y="7565253"/>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4" id="4"/>
          <p:cNvGrpSpPr/>
          <p:nvPr/>
        </p:nvGrpSpPr>
        <p:grpSpPr>
          <a:xfrm rot="0">
            <a:off x="11677468" y="3443256"/>
            <a:ext cx="4297048" cy="4121997"/>
            <a:chOff x="0" y="0"/>
            <a:chExt cx="1131733" cy="1085629"/>
          </a:xfrm>
        </p:grpSpPr>
        <p:sp>
          <p:nvSpPr>
            <p:cNvPr name="Freeform 5" id="5"/>
            <p:cNvSpPr/>
            <p:nvPr/>
          </p:nvSpPr>
          <p:spPr>
            <a:xfrm flipH="false" flipV="false" rot="0">
              <a:off x="0" y="0"/>
              <a:ext cx="1131733" cy="1085629"/>
            </a:xfrm>
            <a:custGeom>
              <a:avLst/>
              <a:gdLst/>
              <a:ahLst/>
              <a:cxnLst/>
              <a:rect r="r" b="b" t="t" l="l"/>
              <a:pathLst>
                <a:path h="1085629" w="1131733">
                  <a:moveTo>
                    <a:pt x="0" y="0"/>
                  </a:moveTo>
                  <a:lnTo>
                    <a:pt x="1131733" y="0"/>
                  </a:lnTo>
                  <a:lnTo>
                    <a:pt x="1131733" y="1085629"/>
                  </a:lnTo>
                  <a:lnTo>
                    <a:pt x="0" y="1085629"/>
                  </a:lnTo>
                  <a:close/>
                </a:path>
              </a:pathLst>
            </a:custGeom>
            <a:solidFill>
              <a:srgbClr val="FAF9F8"/>
            </a:solidFill>
            <a:ln w="19050" cap="sq">
              <a:solidFill>
                <a:srgbClr val="FFFFFF"/>
              </a:solidFill>
              <a:prstDash val="solid"/>
              <a:miter/>
            </a:ln>
          </p:spPr>
        </p:sp>
        <p:sp>
          <p:nvSpPr>
            <p:cNvPr name="TextBox 6" id="6"/>
            <p:cNvSpPr txBox="true"/>
            <p:nvPr/>
          </p:nvSpPr>
          <p:spPr>
            <a:xfrm>
              <a:off x="0" y="-38100"/>
              <a:ext cx="1131733" cy="1123729"/>
            </a:xfrm>
            <a:prstGeom prst="rect">
              <a:avLst/>
            </a:prstGeom>
          </p:spPr>
          <p:txBody>
            <a:bodyPr anchor="ctr" rtlCol="false" tIns="50800" lIns="50800" bIns="50800" rIns="50800"/>
            <a:lstStyle/>
            <a:p>
              <a:pPr algn="ctr">
                <a:lnSpc>
                  <a:spcPts val="2605"/>
                </a:lnSpc>
              </a:pPr>
            </a:p>
          </p:txBody>
        </p:sp>
      </p:grpSp>
      <p:sp>
        <p:nvSpPr>
          <p:cNvPr name="Freeform 7" id="7"/>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5043486" y="1403480"/>
            <a:ext cx="8197288" cy="638175"/>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3A3632"/>
                </a:solidFill>
                <a:latin typeface="Montserrat Bold"/>
              </a:rPr>
              <a:t>CHỨC NĂNG CỦA DBSAT</a:t>
            </a:r>
          </a:p>
        </p:txBody>
      </p:sp>
      <p:sp>
        <p:nvSpPr>
          <p:cNvPr name="TextBox 9" id="9"/>
          <p:cNvSpPr txBox="true"/>
          <p:nvPr/>
        </p:nvSpPr>
        <p:spPr>
          <a:xfrm rot="0">
            <a:off x="12289027" y="5343522"/>
            <a:ext cx="3149666" cy="749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Mã hóa Báo cáo và Bảo mật File</a:t>
            </a:r>
          </a:p>
        </p:txBody>
      </p:sp>
      <p:sp>
        <p:nvSpPr>
          <p:cNvPr name="TextBox 10" id="10"/>
          <p:cNvSpPr txBox="true"/>
          <p:nvPr/>
        </p:nvSpPr>
        <p:spPr>
          <a:xfrm rot="0">
            <a:off x="12263487" y="6394792"/>
            <a:ext cx="3200745" cy="526031"/>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3A3632"/>
                </a:solidFill>
                <a:latin typeface="Montserrat"/>
              </a:rPr>
              <a:t>Hỗ trợ mã hóa các file báo cáo để tăng cường bảo mật</a:t>
            </a:r>
          </a:p>
        </p:txBody>
      </p:sp>
      <p:sp>
        <p:nvSpPr>
          <p:cNvPr name="Freeform 11" id="11"/>
          <p:cNvSpPr/>
          <p:nvPr/>
        </p:nvSpPr>
        <p:spPr>
          <a:xfrm flipH="false" flipV="false" rot="0">
            <a:off x="2277822" y="7565253"/>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12" id="12"/>
          <p:cNvSpPr/>
          <p:nvPr/>
        </p:nvSpPr>
        <p:spPr>
          <a:xfrm flipH="false" flipV="false" rot="0">
            <a:off x="6948433" y="7565253"/>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grpSp>
        <p:nvGrpSpPr>
          <p:cNvPr name="Group 13" id="13"/>
          <p:cNvGrpSpPr/>
          <p:nvPr/>
        </p:nvGrpSpPr>
        <p:grpSpPr>
          <a:xfrm rot="0">
            <a:off x="2264572" y="3443256"/>
            <a:ext cx="4297048" cy="4121997"/>
            <a:chOff x="0" y="0"/>
            <a:chExt cx="1131733" cy="1085629"/>
          </a:xfrm>
        </p:grpSpPr>
        <p:sp>
          <p:nvSpPr>
            <p:cNvPr name="Freeform 14" id="14"/>
            <p:cNvSpPr/>
            <p:nvPr/>
          </p:nvSpPr>
          <p:spPr>
            <a:xfrm flipH="false" flipV="false" rot="0">
              <a:off x="0" y="0"/>
              <a:ext cx="1131733" cy="1085629"/>
            </a:xfrm>
            <a:custGeom>
              <a:avLst/>
              <a:gdLst/>
              <a:ahLst/>
              <a:cxnLst/>
              <a:rect r="r" b="b" t="t" l="l"/>
              <a:pathLst>
                <a:path h="1085629" w="1131733">
                  <a:moveTo>
                    <a:pt x="0" y="0"/>
                  </a:moveTo>
                  <a:lnTo>
                    <a:pt x="1131733" y="0"/>
                  </a:lnTo>
                  <a:lnTo>
                    <a:pt x="1131733" y="1085629"/>
                  </a:lnTo>
                  <a:lnTo>
                    <a:pt x="0" y="1085629"/>
                  </a:lnTo>
                  <a:close/>
                </a:path>
              </a:pathLst>
            </a:custGeom>
            <a:solidFill>
              <a:srgbClr val="FAF9F8"/>
            </a:solidFill>
            <a:ln w="19050" cap="sq">
              <a:solidFill>
                <a:srgbClr val="FFFFFF"/>
              </a:solidFill>
              <a:prstDash val="solid"/>
              <a:miter/>
            </a:ln>
          </p:spPr>
        </p:sp>
        <p:sp>
          <p:nvSpPr>
            <p:cNvPr name="TextBox 15" id="15"/>
            <p:cNvSpPr txBox="true"/>
            <p:nvPr/>
          </p:nvSpPr>
          <p:spPr>
            <a:xfrm>
              <a:off x="0" y="-38100"/>
              <a:ext cx="1131733" cy="1123729"/>
            </a:xfrm>
            <a:prstGeom prst="rect">
              <a:avLst/>
            </a:prstGeom>
          </p:spPr>
          <p:txBody>
            <a:bodyPr anchor="ctr" rtlCol="false" tIns="50800" lIns="50800" bIns="50800" rIns="50800"/>
            <a:lstStyle/>
            <a:p>
              <a:pPr algn="ctr">
                <a:lnSpc>
                  <a:spcPts val="2605"/>
                </a:lnSpc>
              </a:pPr>
            </a:p>
          </p:txBody>
        </p:sp>
      </p:grpSp>
      <p:grpSp>
        <p:nvGrpSpPr>
          <p:cNvPr name="Group 16" id="16"/>
          <p:cNvGrpSpPr/>
          <p:nvPr/>
        </p:nvGrpSpPr>
        <p:grpSpPr>
          <a:xfrm rot="0">
            <a:off x="6971195" y="3443256"/>
            <a:ext cx="4297048" cy="4121997"/>
            <a:chOff x="0" y="0"/>
            <a:chExt cx="1131733" cy="1085629"/>
          </a:xfrm>
        </p:grpSpPr>
        <p:sp>
          <p:nvSpPr>
            <p:cNvPr name="Freeform 17" id="17"/>
            <p:cNvSpPr/>
            <p:nvPr/>
          </p:nvSpPr>
          <p:spPr>
            <a:xfrm flipH="false" flipV="false" rot="0">
              <a:off x="0" y="0"/>
              <a:ext cx="1131733" cy="1085629"/>
            </a:xfrm>
            <a:custGeom>
              <a:avLst/>
              <a:gdLst/>
              <a:ahLst/>
              <a:cxnLst/>
              <a:rect r="r" b="b" t="t" l="l"/>
              <a:pathLst>
                <a:path h="1085629" w="1131733">
                  <a:moveTo>
                    <a:pt x="0" y="0"/>
                  </a:moveTo>
                  <a:lnTo>
                    <a:pt x="1131733" y="0"/>
                  </a:lnTo>
                  <a:lnTo>
                    <a:pt x="1131733" y="1085629"/>
                  </a:lnTo>
                  <a:lnTo>
                    <a:pt x="0" y="1085629"/>
                  </a:lnTo>
                  <a:close/>
                </a:path>
              </a:pathLst>
            </a:custGeom>
            <a:solidFill>
              <a:srgbClr val="FAF9F8"/>
            </a:solidFill>
            <a:ln w="19050" cap="sq">
              <a:solidFill>
                <a:srgbClr val="FFFFFF"/>
              </a:solidFill>
              <a:prstDash val="solid"/>
              <a:miter/>
            </a:ln>
          </p:spPr>
        </p:sp>
        <p:sp>
          <p:nvSpPr>
            <p:cNvPr name="TextBox 18" id="18"/>
            <p:cNvSpPr txBox="true"/>
            <p:nvPr/>
          </p:nvSpPr>
          <p:spPr>
            <a:xfrm>
              <a:off x="0" y="-38100"/>
              <a:ext cx="1131733" cy="1123729"/>
            </a:xfrm>
            <a:prstGeom prst="rect">
              <a:avLst/>
            </a:prstGeom>
          </p:spPr>
          <p:txBody>
            <a:bodyPr anchor="ctr" rtlCol="false" tIns="50800" lIns="50800" bIns="50800" rIns="50800"/>
            <a:lstStyle/>
            <a:p>
              <a:pPr algn="ctr">
                <a:lnSpc>
                  <a:spcPts val="2605"/>
                </a:lnSpc>
              </a:pPr>
            </a:p>
          </p:txBody>
        </p:sp>
      </p:grpSp>
      <p:sp>
        <p:nvSpPr>
          <p:cNvPr name="TextBox 19" id="19"/>
          <p:cNvSpPr txBox="true"/>
          <p:nvPr/>
        </p:nvSpPr>
        <p:spPr>
          <a:xfrm rot="0">
            <a:off x="2938052" y="6394792"/>
            <a:ext cx="2999350" cy="526031"/>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3A3632"/>
                </a:solidFill>
                <a:latin typeface="DM Sans"/>
              </a:rPr>
              <a:t>Tạo ra các đề xuất cụ thể để cải thiện bảo mật</a:t>
            </a:r>
          </a:p>
        </p:txBody>
      </p:sp>
      <p:sp>
        <p:nvSpPr>
          <p:cNvPr name="TextBox 20" id="20"/>
          <p:cNvSpPr txBox="true"/>
          <p:nvPr/>
        </p:nvSpPr>
        <p:spPr>
          <a:xfrm rot="0">
            <a:off x="3038749" y="5343522"/>
            <a:ext cx="2797955" cy="749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Phát hiện Rủi ro và Gợi ý Cải thiện</a:t>
            </a:r>
          </a:p>
        </p:txBody>
      </p:sp>
      <p:sp>
        <p:nvSpPr>
          <p:cNvPr name="TextBox 21" id="21"/>
          <p:cNvSpPr txBox="true"/>
          <p:nvPr/>
        </p:nvSpPr>
        <p:spPr>
          <a:xfrm rot="0">
            <a:off x="7541758" y="6394792"/>
            <a:ext cx="3200745" cy="542718"/>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3A3632"/>
                </a:solidFill>
                <a:latin typeface="DM Sans"/>
              </a:rPr>
              <a:t>Tạo báo cáo trong các định dạng như HTML, Excel, JSON và Text</a:t>
            </a:r>
          </a:p>
        </p:txBody>
      </p:sp>
      <p:sp>
        <p:nvSpPr>
          <p:cNvPr name="TextBox 22" id="22"/>
          <p:cNvSpPr txBox="true"/>
          <p:nvPr/>
        </p:nvSpPr>
        <p:spPr>
          <a:xfrm rot="0">
            <a:off x="7734557" y="5343522"/>
            <a:ext cx="2818886" cy="749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Báo cáo Nhiều Định dạng</a:t>
            </a:r>
          </a:p>
        </p:txBody>
      </p:sp>
      <p:sp>
        <p:nvSpPr>
          <p:cNvPr name="TextBox 23" id="23"/>
          <p:cNvSpPr txBox="true"/>
          <p:nvPr/>
        </p:nvSpPr>
        <p:spPr>
          <a:xfrm rot="0">
            <a:off x="3613889" y="3655988"/>
            <a:ext cx="1598414" cy="1557019"/>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Montserrat Bold"/>
              </a:rPr>
              <a:t>04</a:t>
            </a:r>
          </a:p>
        </p:txBody>
      </p:sp>
      <p:sp>
        <p:nvSpPr>
          <p:cNvPr name="TextBox 24" id="24"/>
          <p:cNvSpPr txBox="true"/>
          <p:nvPr/>
        </p:nvSpPr>
        <p:spPr>
          <a:xfrm rot="0">
            <a:off x="8364078" y="3655988"/>
            <a:ext cx="1488519" cy="1557019"/>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Montserrat Bold"/>
              </a:rPr>
              <a:t>05</a:t>
            </a:r>
          </a:p>
        </p:txBody>
      </p:sp>
      <p:sp>
        <p:nvSpPr>
          <p:cNvPr name="TextBox 25" id="25"/>
          <p:cNvSpPr txBox="true"/>
          <p:nvPr/>
        </p:nvSpPr>
        <p:spPr>
          <a:xfrm rot="0">
            <a:off x="13011726" y="3655988"/>
            <a:ext cx="1537692" cy="1557019"/>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Montserrat Bold"/>
              </a:rPr>
              <a:t>06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5675934" y="-2578206"/>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734917" y="608724"/>
            <a:ext cx="12818165" cy="1257300"/>
          </a:xfrm>
          <a:prstGeom prst="rect">
            <a:avLst/>
          </a:prstGeom>
        </p:spPr>
        <p:txBody>
          <a:bodyPr anchor="t" rtlCol="false" tIns="0" lIns="0" bIns="0" rIns="0">
            <a:spAutoFit/>
          </a:bodyPr>
          <a:lstStyle/>
          <a:p>
            <a:pPr algn="ctr">
              <a:lnSpc>
                <a:spcPts val="5002"/>
              </a:lnSpc>
            </a:pPr>
            <a:r>
              <a:rPr lang="en-US" sz="4168">
                <a:solidFill>
                  <a:srgbClr val="3A3632"/>
                </a:solidFill>
                <a:latin typeface="Montserrat Bold"/>
              </a:rPr>
              <a:t>KIẾN TRÚC </a:t>
            </a:r>
          </a:p>
          <a:p>
            <a:pPr algn="ctr" marL="0" indent="0" lvl="0">
              <a:lnSpc>
                <a:spcPts val="5002"/>
              </a:lnSpc>
              <a:spcBef>
                <a:spcPct val="0"/>
              </a:spcBef>
            </a:pPr>
            <a:r>
              <a:rPr lang="en-US" sz="4168">
                <a:solidFill>
                  <a:srgbClr val="3A3632"/>
                </a:solidFill>
                <a:latin typeface="Montserrat Bold"/>
              </a:rPr>
              <a:t>DEFENSE-IN-DEPTH CỦA ORACLE DATABASE</a:t>
            </a:r>
          </a:p>
        </p:txBody>
      </p:sp>
      <p:sp>
        <p:nvSpPr>
          <p:cNvPr name="Freeform 5" id="5"/>
          <p:cNvSpPr/>
          <p:nvPr/>
        </p:nvSpPr>
        <p:spPr>
          <a:xfrm flipH="false" flipV="false" rot="0">
            <a:off x="3708035" y="2128079"/>
            <a:ext cx="10871930" cy="7585068"/>
          </a:xfrm>
          <a:custGeom>
            <a:avLst/>
            <a:gdLst/>
            <a:ahLst/>
            <a:cxnLst/>
            <a:rect r="r" b="b" t="t" l="l"/>
            <a:pathLst>
              <a:path h="7585068" w="10871930">
                <a:moveTo>
                  <a:pt x="0" y="0"/>
                </a:moveTo>
                <a:lnTo>
                  <a:pt x="10871930" y="0"/>
                </a:lnTo>
                <a:lnTo>
                  <a:pt x="10871930" y="7585067"/>
                </a:lnTo>
                <a:lnTo>
                  <a:pt x="0" y="7585067"/>
                </a:lnTo>
                <a:lnTo>
                  <a:pt x="0" y="0"/>
                </a:lnTo>
                <a:close/>
              </a:path>
            </a:pathLst>
          </a:custGeom>
          <a:blipFill>
            <a:blip r:embed="rId6"/>
            <a:stretch>
              <a:fillRect l="-1709" t="-784" r="-889" b="-2254"/>
            </a:stretch>
          </a:blipFill>
        </p:spPr>
      </p:sp>
    </p:spTree>
  </p:cSld>
  <p:clrMapOvr>
    <a:masterClrMapping/>
  </p:clrMapOvr>
</p:sld>
</file>

<file path=ppt/slides/slide60.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620668" y="7565253"/>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4" id="4"/>
          <p:cNvGrpSpPr/>
          <p:nvPr/>
        </p:nvGrpSpPr>
        <p:grpSpPr>
          <a:xfrm rot="0">
            <a:off x="11677468" y="3443256"/>
            <a:ext cx="4297048" cy="4121997"/>
            <a:chOff x="0" y="0"/>
            <a:chExt cx="1131733" cy="1085629"/>
          </a:xfrm>
        </p:grpSpPr>
        <p:sp>
          <p:nvSpPr>
            <p:cNvPr name="Freeform 5" id="5"/>
            <p:cNvSpPr/>
            <p:nvPr/>
          </p:nvSpPr>
          <p:spPr>
            <a:xfrm flipH="false" flipV="false" rot="0">
              <a:off x="0" y="0"/>
              <a:ext cx="1131733" cy="1085629"/>
            </a:xfrm>
            <a:custGeom>
              <a:avLst/>
              <a:gdLst/>
              <a:ahLst/>
              <a:cxnLst/>
              <a:rect r="r" b="b" t="t" l="l"/>
              <a:pathLst>
                <a:path h="1085629" w="1131733">
                  <a:moveTo>
                    <a:pt x="0" y="0"/>
                  </a:moveTo>
                  <a:lnTo>
                    <a:pt x="1131733" y="0"/>
                  </a:lnTo>
                  <a:lnTo>
                    <a:pt x="1131733" y="1085629"/>
                  </a:lnTo>
                  <a:lnTo>
                    <a:pt x="0" y="1085629"/>
                  </a:lnTo>
                  <a:close/>
                </a:path>
              </a:pathLst>
            </a:custGeom>
            <a:solidFill>
              <a:srgbClr val="FAF9F8"/>
            </a:solidFill>
            <a:ln w="19050" cap="sq">
              <a:solidFill>
                <a:srgbClr val="FFFFFF"/>
              </a:solidFill>
              <a:prstDash val="solid"/>
              <a:miter/>
            </a:ln>
          </p:spPr>
        </p:sp>
        <p:sp>
          <p:nvSpPr>
            <p:cNvPr name="TextBox 6" id="6"/>
            <p:cNvSpPr txBox="true"/>
            <p:nvPr/>
          </p:nvSpPr>
          <p:spPr>
            <a:xfrm>
              <a:off x="0" y="-38100"/>
              <a:ext cx="1131733" cy="1123729"/>
            </a:xfrm>
            <a:prstGeom prst="rect">
              <a:avLst/>
            </a:prstGeom>
          </p:spPr>
          <p:txBody>
            <a:bodyPr anchor="ctr" rtlCol="false" tIns="50800" lIns="50800" bIns="50800" rIns="50800"/>
            <a:lstStyle/>
            <a:p>
              <a:pPr algn="ctr">
                <a:lnSpc>
                  <a:spcPts val="2605"/>
                </a:lnSpc>
              </a:pPr>
            </a:p>
          </p:txBody>
        </p:sp>
      </p:grpSp>
      <p:sp>
        <p:nvSpPr>
          <p:cNvPr name="Freeform 7" id="7"/>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5043486" y="1403480"/>
            <a:ext cx="8197288" cy="638175"/>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3A3632"/>
                </a:solidFill>
                <a:latin typeface="Montserrat Bold"/>
              </a:rPr>
              <a:t>CHỨC NĂNG CỦA DBSAT</a:t>
            </a:r>
          </a:p>
        </p:txBody>
      </p:sp>
      <p:sp>
        <p:nvSpPr>
          <p:cNvPr name="TextBox 9" id="9"/>
          <p:cNvSpPr txBox="true"/>
          <p:nvPr/>
        </p:nvSpPr>
        <p:spPr>
          <a:xfrm rot="0">
            <a:off x="12289027" y="5343522"/>
            <a:ext cx="3149666" cy="749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Thông tin Điều tra về Bảo mật</a:t>
            </a:r>
          </a:p>
        </p:txBody>
      </p:sp>
      <p:sp>
        <p:nvSpPr>
          <p:cNvPr name="TextBox 10" id="10"/>
          <p:cNvSpPr txBox="true"/>
          <p:nvPr/>
        </p:nvSpPr>
        <p:spPr>
          <a:xfrm rot="0">
            <a:off x="12263487" y="6394792"/>
            <a:ext cx="3200745" cy="792731"/>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3A3632"/>
                </a:solidFill>
                <a:latin typeface="Montserrat"/>
              </a:rPr>
              <a:t>Cung cấp thông tin chi tiết về các sự cố bảo mật và giúp xác định các biện pháp khắc phục</a:t>
            </a:r>
          </a:p>
        </p:txBody>
      </p:sp>
      <p:sp>
        <p:nvSpPr>
          <p:cNvPr name="Freeform 11" id="11"/>
          <p:cNvSpPr/>
          <p:nvPr/>
        </p:nvSpPr>
        <p:spPr>
          <a:xfrm flipH="false" flipV="false" rot="0">
            <a:off x="2277822" y="7565253"/>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12" id="12"/>
          <p:cNvSpPr/>
          <p:nvPr/>
        </p:nvSpPr>
        <p:spPr>
          <a:xfrm flipH="false" flipV="false" rot="0">
            <a:off x="6948433" y="7565253"/>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grpSp>
        <p:nvGrpSpPr>
          <p:cNvPr name="Group 13" id="13"/>
          <p:cNvGrpSpPr/>
          <p:nvPr/>
        </p:nvGrpSpPr>
        <p:grpSpPr>
          <a:xfrm rot="0">
            <a:off x="2264572" y="3443256"/>
            <a:ext cx="4297048" cy="4121997"/>
            <a:chOff x="0" y="0"/>
            <a:chExt cx="1131733" cy="1085629"/>
          </a:xfrm>
        </p:grpSpPr>
        <p:sp>
          <p:nvSpPr>
            <p:cNvPr name="Freeform 14" id="14"/>
            <p:cNvSpPr/>
            <p:nvPr/>
          </p:nvSpPr>
          <p:spPr>
            <a:xfrm flipH="false" flipV="false" rot="0">
              <a:off x="0" y="0"/>
              <a:ext cx="1131733" cy="1085629"/>
            </a:xfrm>
            <a:custGeom>
              <a:avLst/>
              <a:gdLst/>
              <a:ahLst/>
              <a:cxnLst/>
              <a:rect r="r" b="b" t="t" l="l"/>
              <a:pathLst>
                <a:path h="1085629" w="1131733">
                  <a:moveTo>
                    <a:pt x="0" y="0"/>
                  </a:moveTo>
                  <a:lnTo>
                    <a:pt x="1131733" y="0"/>
                  </a:lnTo>
                  <a:lnTo>
                    <a:pt x="1131733" y="1085629"/>
                  </a:lnTo>
                  <a:lnTo>
                    <a:pt x="0" y="1085629"/>
                  </a:lnTo>
                  <a:close/>
                </a:path>
              </a:pathLst>
            </a:custGeom>
            <a:solidFill>
              <a:srgbClr val="FAF9F8"/>
            </a:solidFill>
            <a:ln w="19050" cap="sq">
              <a:solidFill>
                <a:srgbClr val="FFFFFF"/>
              </a:solidFill>
              <a:prstDash val="solid"/>
              <a:miter/>
            </a:ln>
          </p:spPr>
        </p:sp>
        <p:sp>
          <p:nvSpPr>
            <p:cNvPr name="TextBox 15" id="15"/>
            <p:cNvSpPr txBox="true"/>
            <p:nvPr/>
          </p:nvSpPr>
          <p:spPr>
            <a:xfrm>
              <a:off x="0" y="-38100"/>
              <a:ext cx="1131733" cy="1123729"/>
            </a:xfrm>
            <a:prstGeom prst="rect">
              <a:avLst/>
            </a:prstGeom>
          </p:spPr>
          <p:txBody>
            <a:bodyPr anchor="ctr" rtlCol="false" tIns="50800" lIns="50800" bIns="50800" rIns="50800"/>
            <a:lstStyle/>
            <a:p>
              <a:pPr algn="ctr">
                <a:lnSpc>
                  <a:spcPts val="2605"/>
                </a:lnSpc>
              </a:pPr>
            </a:p>
          </p:txBody>
        </p:sp>
      </p:grpSp>
      <p:grpSp>
        <p:nvGrpSpPr>
          <p:cNvPr name="Group 16" id="16"/>
          <p:cNvGrpSpPr/>
          <p:nvPr/>
        </p:nvGrpSpPr>
        <p:grpSpPr>
          <a:xfrm rot="0">
            <a:off x="6971195" y="3443256"/>
            <a:ext cx="4297048" cy="4121997"/>
            <a:chOff x="0" y="0"/>
            <a:chExt cx="1131733" cy="1085629"/>
          </a:xfrm>
        </p:grpSpPr>
        <p:sp>
          <p:nvSpPr>
            <p:cNvPr name="Freeform 17" id="17"/>
            <p:cNvSpPr/>
            <p:nvPr/>
          </p:nvSpPr>
          <p:spPr>
            <a:xfrm flipH="false" flipV="false" rot="0">
              <a:off x="0" y="0"/>
              <a:ext cx="1131733" cy="1085629"/>
            </a:xfrm>
            <a:custGeom>
              <a:avLst/>
              <a:gdLst/>
              <a:ahLst/>
              <a:cxnLst/>
              <a:rect r="r" b="b" t="t" l="l"/>
              <a:pathLst>
                <a:path h="1085629" w="1131733">
                  <a:moveTo>
                    <a:pt x="0" y="0"/>
                  </a:moveTo>
                  <a:lnTo>
                    <a:pt x="1131733" y="0"/>
                  </a:lnTo>
                  <a:lnTo>
                    <a:pt x="1131733" y="1085629"/>
                  </a:lnTo>
                  <a:lnTo>
                    <a:pt x="0" y="1085629"/>
                  </a:lnTo>
                  <a:close/>
                </a:path>
              </a:pathLst>
            </a:custGeom>
            <a:solidFill>
              <a:srgbClr val="FAF9F8"/>
            </a:solidFill>
            <a:ln w="19050" cap="sq">
              <a:solidFill>
                <a:srgbClr val="FFFFFF"/>
              </a:solidFill>
              <a:prstDash val="solid"/>
              <a:miter/>
            </a:ln>
          </p:spPr>
        </p:sp>
        <p:sp>
          <p:nvSpPr>
            <p:cNvPr name="TextBox 18" id="18"/>
            <p:cNvSpPr txBox="true"/>
            <p:nvPr/>
          </p:nvSpPr>
          <p:spPr>
            <a:xfrm>
              <a:off x="0" y="-38100"/>
              <a:ext cx="1131733" cy="1123729"/>
            </a:xfrm>
            <a:prstGeom prst="rect">
              <a:avLst/>
            </a:prstGeom>
          </p:spPr>
          <p:txBody>
            <a:bodyPr anchor="ctr" rtlCol="false" tIns="50800" lIns="50800" bIns="50800" rIns="50800"/>
            <a:lstStyle/>
            <a:p>
              <a:pPr algn="ctr">
                <a:lnSpc>
                  <a:spcPts val="2605"/>
                </a:lnSpc>
              </a:pPr>
            </a:p>
          </p:txBody>
        </p:sp>
      </p:grpSp>
      <p:sp>
        <p:nvSpPr>
          <p:cNvPr name="TextBox 19" id="19"/>
          <p:cNvSpPr txBox="true"/>
          <p:nvPr/>
        </p:nvSpPr>
        <p:spPr>
          <a:xfrm rot="0">
            <a:off x="2938052" y="6394792"/>
            <a:ext cx="2999350" cy="526031"/>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3A3632"/>
                </a:solidFill>
                <a:latin typeface="DM Sans"/>
              </a:rPr>
              <a:t>Hỗ trợ nhiều hệ điều hành và phiên bản của Oracle Database</a:t>
            </a:r>
          </a:p>
        </p:txBody>
      </p:sp>
      <p:sp>
        <p:nvSpPr>
          <p:cNvPr name="TextBox 20" id="20"/>
          <p:cNvSpPr txBox="true"/>
          <p:nvPr/>
        </p:nvSpPr>
        <p:spPr>
          <a:xfrm rot="0">
            <a:off x="3038749" y="5343522"/>
            <a:ext cx="2797955" cy="749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Đa Nền tảng và Cơ sở dữ liệu</a:t>
            </a:r>
          </a:p>
        </p:txBody>
      </p:sp>
      <p:sp>
        <p:nvSpPr>
          <p:cNvPr name="TextBox 21" id="21"/>
          <p:cNvSpPr txBox="true"/>
          <p:nvPr/>
        </p:nvSpPr>
        <p:spPr>
          <a:xfrm rot="0">
            <a:off x="7541758" y="6394792"/>
            <a:ext cx="3200745" cy="542718"/>
          </a:xfrm>
          <a:prstGeom prst="rect">
            <a:avLst/>
          </a:prstGeom>
        </p:spPr>
        <p:txBody>
          <a:bodyPr anchor="t" rtlCol="false" tIns="0" lIns="0" bIns="0" rIns="0">
            <a:spAutoFit/>
          </a:bodyPr>
          <a:lstStyle/>
          <a:p>
            <a:pPr algn="ctr" marL="0" indent="0" lvl="0">
              <a:lnSpc>
                <a:spcPts val="2169"/>
              </a:lnSpc>
              <a:spcBef>
                <a:spcPct val="0"/>
              </a:spcBef>
            </a:pPr>
            <a:r>
              <a:rPr lang="en-US" sz="1572">
                <a:solidFill>
                  <a:srgbClr val="3A3632"/>
                </a:solidFill>
                <a:latin typeface="DM Sans"/>
              </a:rPr>
              <a:t>Thực hiện kiểm tra mà không làm giảm hiệu suất của hệ thống</a:t>
            </a:r>
          </a:p>
        </p:txBody>
      </p:sp>
      <p:sp>
        <p:nvSpPr>
          <p:cNvPr name="TextBox 22" id="22"/>
          <p:cNvSpPr txBox="true"/>
          <p:nvPr/>
        </p:nvSpPr>
        <p:spPr>
          <a:xfrm rot="0">
            <a:off x="7638528" y="5343522"/>
            <a:ext cx="3007206" cy="749808"/>
          </a:xfrm>
          <a:prstGeom prst="rect">
            <a:avLst/>
          </a:prstGeom>
        </p:spPr>
        <p:txBody>
          <a:bodyPr anchor="t" rtlCol="false" tIns="0" lIns="0" bIns="0" rIns="0">
            <a:spAutoFit/>
          </a:bodyPr>
          <a:lstStyle/>
          <a:p>
            <a:pPr algn="ctr" marL="0" indent="0" lvl="0">
              <a:lnSpc>
                <a:spcPts val="3036"/>
              </a:lnSpc>
              <a:spcBef>
                <a:spcPct val="0"/>
              </a:spcBef>
            </a:pPr>
            <a:r>
              <a:rPr lang="en-US" sz="2200">
                <a:solidFill>
                  <a:srgbClr val="3A3632"/>
                </a:solidFill>
                <a:latin typeface="Montserrat Bold"/>
              </a:rPr>
              <a:t>Kiểm tra Bảo mật Nhanh chóng</a:t>
            </a:r>
          </a:p>
        </p:txBody>
      </p:sp>
      <p:sp>
        <p:nvSpPr>
          <p:cNvPr name="TextBox 23" id="23"/>
          <p:cNvSpPr txBox="true"/>
          <p:nvPr/>
        </p:nvSpPr>
        <p:spPr>
          <a:xfrm rot="0">
            <a:off x="3654191" y="3655988"/>
            <a:ext cx="1517809" cy="1557019"/>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Montserrat Bold"/>
              </a:rPr>
              <a:t>07</a:t>
            </a:r>
          </a:p>
        </p:txBody>
      </p:sp>
      <p:sp>
        <p:nvSpPr>
          <p:cNvPr name="TextBox 24" id="24"/>
          <p:cNvSpPr txBox="true"/>
          <p:nvPr/>
        </p:nvSpPr>
        <p:spPr>
          <a:xfrm rot="0">
            <a:off x="8326097" y="3655988"/>
            <a:ext cx="1564481" cy="1557019"/>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Montserrat Bold"/>
              </a:rPr>
              <a:t>08</a:t>
            </a:r>
          </a:p>
        </p:txBody>
      </p:sp>
      <p:sp>
        <p:nvSpPr>
          <p:cNvPr name="TextBox 25" id="25"/>
          <p:cNvSpPr txBox="true"/>
          <p:nvPr/>
        </p:nvSpPr>
        <p:spPr>
          <a:xfrm rot="0">
            <a:off x="13011726" y="3655988"/>
            <a:ext cx="1537692" cy="1557019"/>
          </a:xfrm>
          <a:prstGeom prst="rect">
            <a:avLst/>
          </a:prstGeom>
        </p:spPr>
        <p:txBody>
          <a:bodyPr anchor="t" rtlCol="false" tIns="0" lIns="0" bIns="0" rIns="0">
            <a:spAutoFit/>
          </a:bodyPr>
          <a:lstStyle/>
          <a:p>
            <a:pPr algn="ctr" marL="0" indent="0" lvl="0">
              <a:lnSpc>
                <a:spcPts val="12880"/>
              </a:lnSpc>
              <a:spcBef>
                <a:spcPct val="0"/>
              </a:spcBef>
            </a:pPr>
            <a:r>
              <a:rPr lang="en-US" sz="9200">
                <a:solidFill>
                  <a:srgbClr val="000000"/>
                </a:solidFill>
                <a:latin typeface="Montserrat Bold"/>
              </a:rPr>
              <a:t>09</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p:nvPr/>
        </p:nvGrpSpPr>
        <p:grpSpPr>
          <a:xfrm rot="0">
            <a:off x="-690640" y="-1543050"/>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3A3632"/>
            </a:solidFill>
            <a:ln w="38100" cap="sq">
              <a:solidFill>
                <a:srgbClr val="56AEFF"/>
              </a:solidFill>
              <a:prstDash val="solid"/>
              <a:miter/>
            </a:ln>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493386" y="2339712"/>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4638098" y="3062568"/>
            <a:ext cx="7736533" cy="6883687"/>
          </a:xfrm>
          <a:custGeom>
            <a:avLst/>
            <a:gdLst/>
            <a:ahLst/>
            <a:cxnLst/>
            <a:rect r="r" b="b" t="t" l="l"/>
            <a:pathLst>
              <a:path h="6883687" w="7736533">
                <a:moveTo>
                  <a:pt x="0" y="0"/>
                </a:moveTo>
                <a:lnTo>
                  <a:pt x="7736533" y="0"/>
                </a:lnTo>
                <a:lnTo>
                  <a:pt x="7736533" y="6883687"/>
                </a:lnTo>
                <a:lnTo>
                  <a:pt x="0" y="6883687"/>
                </a:lnTo>
                <a:lnTo>
                  <a:pt x="0" y="0"/>
                </a:lnTo>
                <a:close/>
              </a:path>
            </a:pathLst>
          </a:custGeom>
          <a:blipFill>
            <a:blip r:embed="rId4"/>
            <a:stretch>
              <a:fillRect l="0" t="0" r="0" b="0"/>
            </a:stretch>
          </a:blipFill>
        </p:spPr>
      </p:sp>
      <p:sp>
        <p:nvSpPr>
          <p:cNvPr name="TextBox 8" id="8"/>
          <p:cNvSpPr txBox="true"/>
          <p:nvPr/>
        </p:nvSpPr>
        <p:spPr>
          <a:xfrm rot="0">
            <a:off x="3918675" y="710495"/>
            <a:ext cx="10450651" cy="1914525"/>
          </a:xfrm>
          <a:prstGeom prst="rect">
            <a:avLst/>
          </a:prstGeom>
        </p:spPr>
        <p:txBody>
          <a:bodyPr anchor="t" rtlCol="false" tIns="0" lIns="0" bIns="0" rIns="0">
            <a:spAutoFit/>
          </a:bodyPr>
          <a:lstStyle/>
          <a:p>
            <a:pPr algn="ctr" marL="0" indent="0" lvl="0">
              <a:lnSpc>
                <a:spcPts val="5040"/>
              </a:lnSpc>
              <a:spcBef>
                <a:spcPct val="0"/>
              </a:spcBef>
            </a:pPr>
            <a:r>
              <a:rPr lang="en-US" sz="4200">
                <a:solidFill>
                  <a:srgbClr val="FAF9F8"/>
                </a:solidFill>
                <a:latin typeface="Montserrat Bold"/>
              </a:rPr>
              <a:t>CÁC THÀNH PHẦN CỦA ORACLE DATABASE SECURITY ASSESSMENT TOOL</a:t>
            </a:r>
          </a:p>
        </p:txBody>
      </p:sp>
      <p:sp>
        <p:nvSpPr>
          <p:cNvPr name="TextBox 9" id="9"/>
          <p:cNvSpPr txBox="true"/>
          <p:nvPr/>
        </p:nvSpPr>
        <p:spPr>
          <a:xfrm rot="0">
            <a:off x="4638098" y="9384981"/>
            <a:ext cx="4717933" cy="33972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Montserrat"/>
              </a:rPr>
              <a:t>Source: Oracle DBSAT Components</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3260798" y="2639698"/>
            <a:ext cx="11766404" cy="6618602"/>
          </a:xfrm>
          <a:custGeom>
            <a:avLst/>
            <a:gdLst/>
            <a:ahLst/>
            <a:cxnLst/>
            <a:rect r="r" b="b" t="t" l="l"/>
            <a:pathLst>
              <a:path h="6618602" w="11766404">
                <a:moveTo>
                  <a:pt x="0" y="0"/>
                </a:moveTo>
                <a:lnTo>
                  <a:pt x="11766404" y="0"/>
                </a:lnTo>
                <a:lnTo>
                  <a:pt x="11766404" y="6618602"/>
                </a:lnTo>
                <a:lnTo>
                  <a:pt x="0" y="6618602"/>
                </a:lnTo>
                <a:lnTo>
                  <a:pt x="0" y="0"/>
                </a:lnTo>
                <a:close/>
              </a:path>
            </a:pathLst>
          </a:custGeom>
          <a:blipFill>
            <a:blip r:embed="rId2"/>
            <a:stretch>
              <a:fillRect l="0" t="0" r="0" b="0"/>
            </a:stretch>
          </a:blipFill>
        </p:spPr>
      </p:sp>
      <p:sp>
        <p:nvSpPr>
          <p:cNvPr name="TextBox 3" id="3"/>
          <p:cNvSpPr txBox="true"/>
          <p:nvPr/>
        </p:nvSpPr>
        <p:spPr>
          <a:xfrm rot="0">
            <a:off x="5144274" y="952500"/>
            <a:ext cx="7999452" cy="804672"/>
          </a:xfrm>
          <a:prstGeom prst="rect">
            <a:avLst/>
          </a:prstGeom>
        </p:spPr>
        <p:txBody>
          <a:bodyPr anchor="t" rtlCol="false" tIns="0" lIns="0" bIns="0" rIns="0">
            <a:spAutoFit/>
          </a:bodyPr>
          <a:lstStyle/>
          <a:p>
            <a:pPr algn="ctr">
              <a:lnSpc>
                <a:spcPts val="6623"/>
              </a:lnSpc>
              <a:spcBef>
                <a:spcPct val="0"/>
              </a:spcBef>
            </a:pPr>
            <a:r>
              <a:rPr lang="en-US" sz="4799">
                <a:solidFill>
                  <a:srgbClr val="000000"/>
                </a:solidFill>
                <a:latin typeface="Montserrat Bold"/>
              </a:rPr>
              <a:t>Luồng đánh giá bảo mật </a:t>
            </a:r>
          </a:p>
        </p:txBody>
      </p:sp>
    </p:spTree>
  </p:cSld>
  <p:clrMapOvr>
    <a:masterClrMapping/>
  </p:clrMapOvr>
</p:sld>
</file>

<file path=ppt/slides/slide63.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4558315" y="2367720"/>
            <a:ext cx="9171371" cy="6548932"/>
          </a:xfrm>
          <a:custGeom>
            <a:avLst/>
            <a:gdLst/>
            <a:ahLst/>
            <a:cxnLst/>
            <a:rect r="r" b="b" t="t" l="l"/>
            <a:pathLst>
              <a:path h="6548932" w="9171371">
                <a:moveTo>
                  <a:pt x="0" y="0"/>
                </a:moveTo>
                <a:lnTo>
                  <a:pt x="9171370" y="0"/>
                </a:lnTo>
                <a:lnTo>
                  <a:pt x="9171370" y="6548932"/>
                </a:lnTo>
                <a:lnTo>
                  <a:pt x="0" y="6548932"/>
                </a:lnTo>
                <a:lnTo>
                  <a:pt x="0" y="0"/>
                </a:lnTo>
                <a:close/>
              </a:path>
            </a:pathLst>
          </a:custGeom>
          <a:blipFill>
            <a:blip r:embed="rId2"/>
            <a:stretch>
              <a:fillRect l="0" t="0" r="0" b="0"/>
            </a:stretch>
          </a:blipFill>
        </p:spPr>
      </p:sp>
      <p:sp>
        <p:nvSpPr>
          <p:cNvPr name="TextBox 3" id="3"/>
          <p:cNvSpPr txBox="true"/>
          <p:nvPr/>
        </p:nvSpPr>
        <p:spPr>
          <a:xfrm rot="0">
            <a:off x="5652313" y="1223445"/>
            <a:ext cx="6983373" cy="712470"/>
          </a:xfrm>
          <a:prstGeom prst="rect">
            <a:avLst/>
          </a:prstGeom>
        </p:spPr>
        <p:txBody>
          <a:bodyPr anchor="t" rtlCol="false" tIns="0" lIns="0" bIns="0" rIns="0">
            <a:spAutoFit/>
          </a:bodyPr>
          <a:lstStyle/>
          <a:p>
            <a:pPr algn="ctr" marL="0" indent="0" lvl="0">
              <a:lnSpc>
                <a:spcPts val="5880"/>
              </a:lnSpc>
              <a:spcBef>
                <a:spcPct val="0"/>
              </a:spcBef>
            </a:pPr>
            <a:r>
              <a:rPr lang="en-US" sz="4200">
                <a:solidFill>
                  <a:srgbClr val="000000"/>
                </a:solidFill>
                <a:latin typeface="Montserrat Bold"/>
              </a:rPr>
              <a:t>Báo cáo định dạng HTML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3223312" y="1470532"/>
            <a:ext cx="11465254" cy="8984590"/>
          </a:xfrm>
          <a:custGeom>
            <a:avLst/>
            <a:gdLst/>
            <a:ahLst/>
            <a:cxnLst/>
            <a:rect r="r" b="b" t="t" l="l"/>
            <a:pathLst>
              <a:path h="8984590" w="11465254">
                <a:moveTo>
                  <a:pt x="0" y="0"/>
                </a:moveTo>
                <a:lnTo>
                  <a:pt x="11465254" y="0"/>
                </a:lnTo>
                <a:lnTo>
                  <a:pt x="11465254" y="8984590"/>
                </a:lnTo>
                <a:lnTo>
                  <a:pt x="0" y="8984590"/>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06433" y="1763443"/>
            <a:ext cx="14089295" cy="7494857"/>
          </a:xfrm>
          <a:custGeom>
            <a:avLst/>
            <a:gdLst/>
            <a:ahLst/>
            <a:cxnLst/>
            <a:rect r="r" b="b" t="t" l="l"/>
            <a:pathLst>
              <a:path h="7494857" w="14089295">
                <a:moveTo>
                  <a:pt x="0" y="0"/>
                </a:moveTo>
                <a:lnTo>
                  <a:pt x="14089295" y="0"/>
                </a:lnTo>
                <a:lnTo>
                  <a:pt x="14089295" y="7494857"/>
                </a:lnTo>
                <a:lnTo>
                  <a:pt x="0" y="7494857"/>
                </a:lnTo>
                <a:lnTo>
                  <a:pt x="0" y="0"/>
                </a:lnTo>
                <a:close/>
              </a:path>
            </a:pathLst>
          </a:custGeom>
          <a:blipFill>
            <a:blip r:embed="rId4"/>
            <a:stretch>
              <a:fillRect l="-629" t="0" r="-62" b="-355"/>
            </a:stretch>
          </a:blipFill>
        </p:spPr>
      </p:sp>
      <p:sp>
        <p:nvSpPr>
          <p:cNvPr name="Freeform 4" id="4"/>
          <p:cNvSpPr/>
          <p:nvPr/>
        </p:nvSpPr>
        <p:spPr>
          <a:xfrm flipH="false" flipV="false" rot="2923599">
            <a:off x="13683510" y="1460484"/>
            <a:ext cx="3114534" cy="605919"/>
          </a:xfrm>
          <a:custGeom>
            <a:avLst/>
            <a:gdLst/>
            <a:ahLst/>
            <a:cxnLst/>
            <a:rect r="r" b="b" t="t" l="l"/>
            <a:pathLst>
              <a:path h="605919" w="3114534">
                <a:moveTo>
                  <a:pt x="0" y="0"/>
                </a:moveTo>
                <a:lnTo>
                  <a:pt x="3114535" y="0"/>
                </a:lnTo>
                <a:lnTo>
                  <a:pt x="3114535" y="605919"/>
                </a:lnTo>
                <a:lnTo>
                  <a:pt x="0" y="605919"/>
                </a:lnTo>
                <a:lnTo>
                  <a:pt x="0" y="0"/>
                </a:lnTo>
                <a:close/>
              </a:path>
            </a:pathLst>
          </a:custGeom>
          <a:blipFill>
            <a:blip r:embed="rId5">
              <a:alphaModFix amt="14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35825" y="7409335"/>
            <a:ext cx="4529051" cy="3045787"/>
          </a:xfrm>
          <a:custGeom>
            <a:avLst/>
            <a:gdLst/>
            <a:ahLst/>
            <a:cxnLst/>
            <a:rect r="r" b="b" t="t" l="l"/>
            <a:pathLst>
              <a:path h="3045787" w="4529051">
                <a:moveTo>
                  <a:pt x="0" y="0"/>
                </a:moveTo>
                <a:lnTo>
                  <a:pt x="4529050" y="0"/>
                </a:lnTo>
                <a:lnTo>
                  <a:pt x="4529050" y="3045787"/>
                </a:lnTo>
                <a:lnTo>
                  <a:pt x="0" y="3045787"/>
                </a:lnTo>
                <a:lnTo>
                  <a:pt x="0" y="0"/>
                </a:lnTo>
                <a:close/>
              </a:path>
            </a:pathLst>
          </a:custGeom>
          <a:blipFill>
            <a:blip r:embed="rId7">
              <a:alphaModFix amt="7999"/>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2734917" y="608724"/>
            <a:ext cx="12818165" cy="628650"/>
          </a:xfrm>
          <a:prstGeom prst="rect">
            <a:avLst/>
          </a:prstGeom>
        </p:spPr>
        <p:txBody>
          <a:bodyPr anchor="t" rtlCol="false" tIns="0" lIns="0" bIns="0" rIns="0">
            <a:spAutoFit/>
          </a:bodyPr>
          <a:lstStyle/>
          <a:p>
            <a:pPr algn="ctr" marL="0" indent="0" lvl="0">
              <a:lnSpc>
                <a:spcPts val="5002"/>
              </a:lnSpc>
              <a:spcBef>
                <a:spcPct val="0"/>
              </a:spcBef>
            </a:pPr>
            <a:r>
              <a:rPr lang="en-US" sz="4168">
                <a:solidFill>
                  <a:srgbClr val="3A3632"/>
                </a:solidFill>
                <a:latin typeface="Montserrat Bold"/>
              </a:rPr>
              <a:t>TIN TẶC TẤN CÔNG THẾ NÀO?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sp>
        <p:nvSpPr>
          <p:cNvPr name="Freeform 2" id="2"/>
          <p:cNvSpPr/>
          <p:nvPr/>
        </p:nvSpPr>
        <p:spPr>
          <a:xfrm flipH="false" flipV="false" rot="0">
            <a:off x="15675934" y="-2578206"/>
            <a:ext cx="5956513" cy="5956513"/>
          </a:xfrm>
          <a:custGeom>
            <a:avLst/>
            <a:gdLst/>
            <a:ahLst/>
            <a:cxnLst/>
            <a:rect r="r" b="b" t="t" l="l"/>
            <a:pathLst>
              <a:path h="5956513" w="5956513">
                <a:moveTo>
                  <a:pt x="0" y="0"/>
                </a:moveTo>
                <a:lnTo>
                  <a:pt x="5956512" y="0"/>
                </a:lnTo>
                <a:lnTo>
                  <a:pt x="5956512" y="5956512"/>
                </a:lnTo>
                <a:lnTo>
                  <a:pt x="0" y="59565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54840" y="1237374"/>
            <a:ext cx="17533160" cy="8484394"/>
          </a:xfrm>
          <a:custGeom>
            <a:avLst/>
            <a:gdLst/>
            <a:ahLst/>
            <a:cxnLst/>
            <a:rect r="r" b="b" t="t" l="l"/>
            <a:pathLst>
              <a:path h="8484394" w="17533160">
                <a:moveTo>
                  <a:pt x="0" y="0"/>
                </a:moveTo>
                <a:lnTo>
                  <a:pt x="17533160" y="0"/>
                </a:lnTo>
                <a:lnTo>
                  <a:pt x="17533160" y="8484394"/>
                </a:lnTo>
                <a:lnTo>
                  <a:pt x="0" y="8484394"/>
                </a:lnTo>
                <a:lnTo>
                  <a:pt x="0" y="0"/>
                </a:lnTo>
                <a:close/>
              </a:path>
            </a:pathLst>
          </a:custGeom>
          <a:blipFill>
            <a:blip r:embed="rId6"/>
            <a:stretch>
              <a:fillRect l="0" t="0" r="0" b="0"/>
            </a:stretch>
          </a:blipFill>
        </p:spPr>
      </p:sp>
      <p:sp>
        <p:nvSpPr>
          <p:cNvPr name="TextBox 5" id="5"/>
          <p:cNvSpPr txBox="true"/>
          <p:nvPr/>
        </p:nvSpPr>
        <p:spPr>
          <a:xfrm rot="0">
            <a:off x="2734917" y="608724"/>
            <a:ext cx="12818165" cy="628650"/>
          </a:xfrm>
          <a:prstGeom prst="rect">
            <a:avLst/>
          </a:prstGeom>
        </p:spPr>
        <p:txBody>
          <a:bodyPr anchor="t" rtlCol="false" tIns="0" lIns="0" bIns="0" rIns="0">
            <a:spAutoFit/>
          </a:bodyPr>
          <a:lstStyle/>
          <a:p>
            <a:pPr algn="ctr" marL="0" indent="0" lvl="0">
              <a:lnSpc>
                <a:spcPts val="5002"/>
              </a:lnSpc>
              <a:spcBef>
                <a:spcPct val="0"/>
              </a:spcBef>
            </a:pPr>
            <a:r>
              <a:rPr lang="en-US" sz="4168">
                <a:solidFill>
                  <a:srgbClr val="3A3632"/>
                </a:solidFill>
                <a:latin typeface="Montserrat Bold"/>
              </a:rPr>
              <a:t>KIẾN TRÚC D.I.D BẢO VỆ NHƯ THẾ NÀO?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FED"/>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286157" y="-129445"/>
            <a:ext cx="15430157" cy="10545890"/>
            <a:chOff x="0" y="0"/>
            <a:chExt cx="5508856" cy="3765081"/>
          </a:xfrm>
        </p:grpSpPr>
        <p:sp>
          <p:nvSpPr>
            <p:cNvPr name="Freeform 3" id="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E644A"/>
            </a:solidFill>
          </p:spPr>
        </p:sp>
        <p:sp>
          <p:nvSpPr>
            <p:cNvPr name="Freeform 4" id="4"/>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stretch>
                <a:fillRect l="-5565" t="0" r="-5565" b="0"/>
              </a:stretch>
            </a:blipFill>
          </p:spPr>
        </p:sp>
      </p:grpSp>
      <p:sp>
        <p:nvSpPr>
          <p:cNvPr name="Freeform 5" id="5"/>
          <p:cNvSpPr/>
          <p:nvPr/>
        </p:nvSpPr>
        <p:spPr>
          <a:xfrm flipH="false" flipV="false" rot="0">
            <a:off x="-2622339" y="7919689"/>
            <a:ext cx="6452848" cy="5596379"/>
          </a:xfrm>
          <a:custGeom>
            <a:avLst/>
            <a:gdLst/>
            <a:ahLst/>
            <a:cxnLst/>
            <a:rect r="r" b="b" t="t" l="l"/>
            <a:pathLst>
              <a:path h="5596379" w="6452848">
                <a:moveTo>
                  <a:pt x="0" y="0"/>
                </a:moveTo>
                <a:lnTo>
                  <a:pt x="6452849" y="0"/>
                </a:lnTo>
                <a:lnTo>
                  <a:pt x="6452849" y="5596379"/>
                </a:lnTo>
                <a:lnTo>
                  <a:pt x="0" y="55963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13367400" y="-2798190"/>
            <a:ext cx="6452848" cy="5596379"/>
          </a:xfrm>
          <a:custGeom>
            <a:avLst/>
            <a:gdLst/>
            <a:ahLst/>
            <a:cxnLst/>
            <a:rect r="r" b="b" t="t" l="l"/>
            <a:pathLst>
              <a:path h="5596379" w="6452848">
                <a:moveTo>
                  <a:pt x="0" y="0"/>
                </a:moveTo>
                <a:lnTo>
                  <a:pt x="6452849" y="0"/>
                </a:lnTo>
                <a:lnTo>
                  <a:pt x="6452849" y="5596380"/>
                </a:lnTo>
                <a:lnTo>
                  <a:pt x="0" y="55963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150977" y="6700834"/>
            <a:ext cx="6216645" cy="5501731"/>
          </a:xfrm>
          <a:custGeom>
            <a:avLst/>
            <a:gdLst/>
            <a:ahLst/>
            <a:cxnLst/>
            <a:rect r="r" b="b" t="t" l="l"/>
            <a:pathLst>
              <a:path h="5501731" w="6216645">
                <a:moveTo>
                  <a:pt x="0" y="0"/>
                </a:moveTo>
                <a:lnTo>
                  <a:pt x="6216646" y="0"/>
                </a:lnTo>
                <a:lnTo>
                  <a:pt x="6216646" y="5501731"/>
                </a:lnTo>
                <a:lnTo>
                  <a:pt x="0" y="5501731"/>
                </a:lnTo>
                <a:lnTo>
                  <a:pt x="0" y="0"/>
                </a:lnTo>
                <a:close/>
              </a:path>
            </a:pathLst>
          </a:custGeom>
          <a:blipFill>
            <a:blip r:embed="rId5">
              <a:alphaModFix amt="28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718605" y="3643312"/>
            <a:ext cx="9891826" cy="3000375"/>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24211D"/>
                </a:solidFill>
                <a:latin typeface="Montserrat Bold"/>
              </a:rPr>
              <a:t>QUẢN TRỊ TÀI KHOẢN VÀ PHÂN QUYỀN NGƯỜI DÙNG</a:t>
            </a:r>
          </a:p>
        </p:txBody>
      </p:sp>
      <p:sp>
        <p:nvSpPr>
          <p:cNvPr name="TextBox 9" id="9"/>
          <p:cNvSpPr txBox="true"/>
          <p:nvPr/>
        </p:nvSpPr>
        <p:spPr>
          <a:xfrm rot="0">
            <a:off x="5405594" y="7074810"/>
            <a:ext cx="10204838" cy="333375"/>
          </a:xfrm>
          <a:prstGeom prst="rect">
            <a:avLst/>
          </a:prstGeom>
        </p:spPr>
        <p:txBody>
          <a:bodyPr anchor="t" rtlCol="false" tIns="0" lIns="0" bIns="0" rIns="0">
            <a:spAutoFit/>
          </a:bodyPr>
          <a:lstStyle/>
          <a:p>
            <a:pPr algn="r" marL="0" indent="0" lvl="0">
              <a:lnSpc>
                <a:spcPts val="2639"/>
              </a:lnSpc>
              <a:spcBef>
                <a:spcPct val="0"/>
              </a:spcBef>
            </a:pPr>
            <a:r>
              <a:rPr lang="en-US" sz="2199">
                <a:solidFill>
                  <a:srgbClr val="24211D"/>
                </a:solidFill>
                <a:latin typeface="Montserrat Bold"/>
              </a:rPr>
              <a:t>TRÌNH BÀY: HOÀI PHƯƠNG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DAF1Gnwbfs0</dc:identifier>
  <dcterms:modified xsi:type="dcterms:W3CDTF">2011-08-01T06:04:30Z</dcterms:modified>
  <cp:revision>1</cp:revision>
  <dc:title>Security Features in Oracle Database</dc:title>
</cp:coreProperties>
</file>